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61" r:id="rId4"/>
    <p:sldId id="263" r:id="rId5"/>
    <p:sldId id="265" r:id="rId6"/>
    <p:sldId id="264" r:id="rId7"/>
    <p:sldId id="266" r:id="rId8"/>
    <p:sldId id="270" r:id="rId9"/>
    <p:sldId id="273" r:id="rId10"/>
    <p:sldId id="274" r:id="rId11"/>
    <p:sldId id="272" r:id="rId12"/>
    <p:sldId id="267" r:id="rId13"/>
    <p:sldId id="275" r:id="rId14"/>
    <p:sldId id="268" r:id="rId15"/>
    <p:sldId id="269" r:id="rId16"/>
    <p:sldId id="276" r:id="rId17"/>
    <p:sldId id="277" r:id="rId18"/>
    <p:sldId id="278" r:id="rId19"/>
    <p:sldId id="281" r:id="rId20"/>
    <p:sldId id="282" r:id="rId21"/>
    <p:sldId id="283" r:id="rId22"/>
    <p:sldId id="285" r:id="rId23"/>
    <p:sldId id="286" r:id="rId24"/>
    <p:sldId id="287" r:id="rId25"/>
    <p:sldId id="288" r:id="rId26"/>
    <p:sldId id="289" r:id="rId27"/>
    <p:sldId id="292" r:id="rId28"/>
    <p:sldId id="290" r:id="rId29"/>
    <p:sldId id="29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197"/>
  </p:normalViewPr>
  <p:slideViewPr>
    <p:cSldViewPr snapToGrid="0">
      <p:cViewPr varScale="1">
        <p:scale>
          <a:sx n="90" d="100"/>
          <a:sy n="90" d="100"/>
        </p:scale>
        <p:origin x="232" y="9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341E64-E7B0-234B-B6D8-0125F0AD360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26C8D50-2502-2740-B06E-742469546DAA}">
      <dgm:prSet phldrT="[Text]"/>
      <dgm:spPr/>
      <dgm:t>
        <a:bodyPr/>
        <a:lstStyle/>
        <a:p>
          <a:r>
            <a:rPr lang="en-US" dirty="0"/>
            <a:t>Base model</a:t>
          </a:r>
        </a:p>
      </dgm:t>
    </dgm:pt>
    <dgm:pt modelId="{857AC196-4334-F641-9208-C041EDEA6D9E}" type="parTrans" cxnId="{B930C1AF-6F4F-2A42-8A6C-E74176724793}">
      <dgm:prSet/>
      <dgm:spPr/>
      <dgm:t>
        <a:bodyPr/>
        <a:lstStyle/>
        <a:p>
          <a:endParaRPr lang="en-US"/>
        </a:p>
      </dgm:t>
    </dgm:pt>
    <dgm:pt modelId="{CA9601E2-83BE-FC4B-B556-1D0B349045DF}" type="sibTrans" cxnId="{B930C1AF-6F4F-2A42-8A6C-E74176724793}">
      <dgm:prSet/>
      <dgm:spPr/>
      <dgm:t>
        <a:bodyPr/>
        <a:lstStyle/>
        <a:p>
          <a:endParaRPr lang="en-US"/>
        </a:p>
      </dgm:t>
    </dgm:pt>
    <dgm:pt modelId="{D099B8E3-AE28-BB40-A055-977F68E00328}">
      <dgm:prSet phldrT="[Text]"/>
      <dgm:spPr/>
      <dgm:t>
        <a:bodyPr/>
        <a:lstStyle/>
        <a:p>
          <a:r>
            <a:rPr lang="en-US" dirty="0"/>
            <a:t>Linear</a:t>
          </a:r>
        </a:p>
      </dgm:t>
    </dgm:pt>
    <dgm:pt modelId="{6739BBAB-F795-B244-A113-033F93FAF1C0}" type="parTrans" cxnId="{9BEB634B-3C23-FC4C-8020-85D6E4A5E971}">
      <dgm:prSet/>
      <dgm:spPr/>
      <dgm:t>
        <a:bodyPr/>
        <a:lstStyle/>
        <a:p>
          <a:endParaRPr lang="en-US"/>
        </a:p>
      </dgm:t>
    </dgm:pt>
    <dgm:pt modelId="{47C4AF22-0FE3-9E45-A2CC-93A9EB0AF579}" type="sibTrans" cxnId="{9BEB634B-3C23-FC4C-8020-85D6E4A5E971}">
      <dgm:prSet/>
      <dgm:spPr/>
      <dgm:t>
        <a:bodyPr/>
        <a:lstStyle/>
        <a:p>
          <a:endParaRPr lang="en-US"/>
        </a:p>
      </dgm:t>
    </dgm:pt>
    <dgm:pt modelId="{E3EFB950-29CD-4B44-AE5C-CD296156B4E2}">
      <dgm:prSet phldrT="[Text]"/>
      <dgm:spPr/>
      <dgm:t>
        <a:bodyPr/>
        <a:lstStyle/>
        <a:p>
          <a:r>
            <a:rPr lang="en-US" dirty="0"/>
            <a:t>Decision Tree </a:t>
          </a:r>
        </a:p>
      </dgm:t>
    </dgm:pt>
    <dgm:pt modelId="{7F1600D6-1234-7145-9CF7-4A14B5BB2FB7}" type="parTrans" cxnId="{417B82D5-E235-CB4B-9721-D7C26281FDA0}">
      <dgm:prSet/>
      <dgm:spPr/>
      <dgm:t>
        <a:bodyPr/>
        <a:lstStyle/>
        <a:p>
          <a:endParaRPr lang="en-US"/>
        </a:p>
      </dgm:t>
    </dgm:pt>
    <dgm:pt modelId="{7A5A0AB3-7DC9-B547-965D-A1241282E056}" type="sibTrans" cxnId="{417B82D5-E235-CB4B-9721-D7C26281FDA0}">
      <dgm:prSet/>
      <dgm:spPr/>
      <dgm:t>
        <a:bodyPr/>
        <a:lstStyle/>
        <a:p>
          <a:endParaRPr lang="en-US"/>
        </a:p>
      </dgm:t>
    </dgm:pt>
    <dgm:pt modelId="{A537E566-3BE5-BA4B-8C65-21BC37F14031}">
      <dgm:prSet phldrT="[Text]"/>
      <dgm:spPr/>
      <dgm:t>
        <a:bodyPr/>
        <a:lstStyle/>
        <a:p>
          <a:r>
            <a:rPr lang="en-US" dirty="0"/>
            <a:t>KNN</a:t>
          </a:r>
        </a:p>
      </dgm:t>
    </dgm:pt>
    <dgm:pt modelId="{42F35729-1F41-4947-886B-7C8D180D5F1D}" type="parTrans" cxnId="{EFC91A87-69EB-284E-9429-7C7739A8938E}">
      <dgm:prSet/>
      <dgm:spPr/>
      <dgm:t>
        <a:bodyPr/>
        <a:lstStyle/>
        <a:p>
          <a:endParaRPr lang="en-US"/>
        </a:p>
      </dgm:t>
    </dgm:pt>
    <dgm:pt modelId="{DCCD7571-A259-0B4E-9B9D-63421300EFEC}" type="sibTrans" cxnId="{EFC91A87-69EB-284E-9429-7C7739A8938E}">
      <dgm:prSet/>
      <dgm:spPr/>
      <dgm:t>
        <a:bodyPr/>
        <a:lstStyle/>
        <a:p>
          <a:endParaRPr lang="en-US"/>
        </a:p>
      </dgm:t>
    </dgm:pt>
    <dgm:pt modelId="{92B14A67-D03F-EA42-8C97-843668156A72}">
      <dgm:prSet phldrT="[Text]"/>
      <dgm:spPr/>
      <dgm:t>
        <a:bodyPr/>
        <a:lstStyle/>
        <a:p>
          <a:r>
            <a:rPr lang="en-US" dirty="0"/>
            <a:t>Random Forest</a:t>
          </a:r>
        </a:p>
      </dgm:t>
    </dgm:pt>
    <dgm:pt modelId="{6655611F-682B-F440-AFDB-641A829B0344}" type="parTrans" cxnId="{16EE3764-FF11-F346-A0FE-36DBC2B4ABAF}">
      <dgm:prSet/>
      <dgm:spPr/>
      <dgm:t>
        <a:bodyPr/>
        <a:lstStyle/>
        <a:p>
          <a:endParaRPr lang="en-US"/>
        </a:p>
      </dgm:t>
    </dgm:pt>
    <dgm:pt modelId="{F61B2AA9-6AAB-2146-8998-5F98E93413D2}" type="sibTrans" cxnId="{16EE3764-FF11-F346-A0FE-36DBC2B4ABAF}">
      <dgm:prSet/>
      <dgm:spPr/>
      <dgm:t>
        <a:bodyPr/>
        <a:lstStyle/>
        <a:p>
          <a:endParaRPr lang="en-US"/>
        </a:p>
      </dgm:t>
    </dgm:pt>
    <dgm:pt modelId="{690854E7-3CB9-1D4B-B398-A9044363DA61}">
      <dgm:prSet phldrT="[Text]"/>
      <dgm:spPr/>
      <dgm:t>
        <a:bodyPr/>
        <a:lstStyle/>
        <a:p>
          <a:r>
            <a:rPr lang="en-US" dirty="0"/>
            <a:t>SVM</a:t>
          </a:r>
        </a:p>
      </dgm:t>
    </dgm:pt>
    <dgm:pt modelId="{E3B4AA41-0263-0D4B-9CE4-65CB12F2E105}" type="parTrans" cxnId="{9EC5658D-705C-0548-AD52-EC91ED3F32B2}">
      <dgm:prSet/>
      <dgm:spPr/>
      <dgm:t>
        <a:bodyPr/>
        <a:lstStyle/>
        <a:p>
          <a:endParaRPr lang="en-US"/>
        </a:p>
      </dgm:t>
    </dgm:pt>
    <dgm:pt modelId="{F6E098F4-C1FC-3F49-AA64-3A3E672CB3CA}" type="sibTrans" cxnId="{9EC5658D-705C-0548-AD52-EC91ED3F32B2}">
      <dgm:prSet/>
      <dgm:spPr/>
      <dgm:t>
        <a:bodyPr/>
        <a:lstStyle/>
        <a:p>
          <a:endParaRPr lang="en-US"/>
        </a:p>
      </dgm:t>
    </dgm:pt>
    <dgm:pt modelId="{E00A4C6E-C006-C243-8FFD-48AF2577A4E7}">
      <dgm:prSet phldrT="[Text]"/>
      <dgm:spPr/>
      <dgm:t>
        <a:bodyPr/>
        <a:lstStyle/>
        <a:p>
          <a:r>
            <a:rPr lang="en-US" dirty="0"/>
            <a:t>Gradient Boosting</a:t>
          </a:r>
        </a:p>
      </dgm:t>
    </dgm:pt>
    <dgm:pt modelId="{10A74700-DBF9-6446-895B-3EA0CE9E686C}" type="parTrans" cxnId="{AA97FBA0-4A89-7245-8CAF-3270CFAC96E4}">
      <dgm:prSet/>
      <dgm:spPr/>
      <dgm:t>
        <a:bodyPr/>
        <a:lstStyle/>
        <a:p>
          <a:endParaRPr lang="en-US"/>
        </a:p>
      </dgm:t>
    </dgm:pt>
    <dgm:pt modelId="{B856D0BD-C326-9848-AA73-54B7319D25E9}" type="sibTrans" cxnId="{AA97FBA0-4A89-7245-8CAF-3270CFAC96E4}">
      <dgm:prSet/>
      <dgm:spPr/>
      <dgm:t>
        <a:bodyPr/>
        <a:lstStyle/>
        <a:p>
          <a:endParaRPr lang="en-US"/>
        </a:p>
      </dgm:t>
    </dgm:pt>
    <dgm:pt modelId="{DD69C651-50C7-C842-9AAF-7B97E686FF98}">
      <dgm:prSet phldrT="[Text]"/>
      <dgm:spPr/>
      <dgm:t>
        <a:bodyPr/>
        <a:lstStyle/>
        <a:p>
          <a:r>
            <a:rPr lang="en-US" dirty="0"/>
            <a:t>Neural Net</a:t>
          </a:r>
        </a:p>
      </dgm:t>
    </dgm:pt>
    <dgm:pt modelId="{615D65F4-B2D3-7A48-8B12-15B33F88446B}" type="parTrans" cxnId="{1E58AAA6-5F09-4640-B4CB-E8FE4F1AF161}">
      <dgm:prSet/>
      <dgm:spPr/>
      <dgm:t>
        <a:bodyPr/>
        <a:lstStyle/>
        <a:p>
          <a:endParaRPr lang="en-US"/>
        </a:p>
      </dgm:t>
    </dgm:pt>
    <dgm:pt modelId="{B6311339-7661-A442-9ADF-6169702EA32B}" type="sibTrans" cxnId="{1E58AAA6-5F09-4640-B4CB-E8FE4F1AF161}">
      <dgm:prSet/>
      <dgm:spPr/>
      <dgm:t>
        <a:bodyPr/>
        <a:lstStyle/>
        <a:p>
          <a:endParaRPr lang="en-US"/>
        </a:p>
      </dgm:t>
    </dgm:pt>
    <dgm:pt modelId="{1B946F10-4AED-664E-9774-D86C28F99B62}" type="pres">
      <dgm:prSet presAssocID="{F3341E64-E7B0-234B-B6D8-0125F0AD3609}" presName="vert0" presStyleCnt="0">
        <dgm:presLayoutVars>
          <dgm:dir/>
          <dgm:animOne val="branch"/>
          <dgm:animLvl val="lvl"/>
        </dgm:presLayoutVars>
      </dgm:prSet>
      <dgm:spPr/>
    </dgm:pt>
    <dgm:pt modelId="{C6367690-41B6-8445-993A-82107770C9E9}" type="pres">
      <dgm:prSet presAssocID="{926C8D50-2502-2740-B06E-742469546DAA}" presName="thickLine" presStyleLbl="alignNode1" presStyleIdx="0" presStyleCnt="8"/>
      <dgm:spPr/>
    </dgm:pt>
    <dgm:pt modelId="{84804186-F863-FF4B-A8E0-AEAB93FC5C4C}" type="pres">
      <dgm:prSet presAssocID="{926C8D50-2502-2740-B06E-742469546DAA}" presName="horz1" presStyleCnt="0"/>
      <dgm:spPr/>
    </dgm:pt>
    <dgm:pt modelId="{38848DA3-BD35-324E-86A0-BD824E43D2E3}" type="pres">
      <dgm:prSet presAssocID="{926C8D50-2502-2740-B06E-742469546DAA}" presName="tx1" presStyleLbl="revTx" presStyleIdx="0" presStyleCnt="8"/>
      <dgm:spPr/>
    </dgm:pt>
    <dgm:pt modelId="{18789F2F-494F-BC49-9C90-D46D95B85C27}" type="pres">
      <dgm:prSet presAssocID="{926C8D50-2502-2740-B06E-742469546DAA}" presName="vert1" presStyleCnt="0"/>
      <dgm:spPr/>
    </dgm:pt>
    <dgm:pt modelId="{8F1173D6-9072-C548-816D-FCF39250E391}" type="pres">
      <dgm:prSet presAssocID="{D099B8E3-AE28-BB40-A055-977F68E00328}" presName="thickLine" presStyleLbl="alignNode1" presStyleIdx="1" presStyleCnt="8"/>
      <dgm:spPr/>
    </dgm:pt>
    <dgm:pt modelId="{F37E9E12-2709-1C4E-A88A-1A6E998698E8}" type="pres">
      <dgm:prSet presAssocID="{D099B8E3-AE28-BB40-A055-977F68E00328}" presName="horz1" presStyleCnt="0"/>
      <dgm:spPr/>
    </dgm:pt>
    <dgm:pt modelId="{FCF4161F-3C30-F949-B9CF-DB749A2F7735}" type="pres">
      <dgm:prSet presAssocID="{D099B8E3-AE28-BB40-A055-977F68E00328}" presName="tx1" presStyleLbl="revTx" presStyleIdx="1" presStyleCnt="8"/>
      <dgm:spPr/>
    </dgm:pt>
    <dgm:pt modelId="{67B9DAB5-DA3C-194C-B6B2-EE7819BF5949}" type="pres">
      <dgm:prSet presAssocID="{D099B8E3-AE28-BB40-A055-977F68E00328}" presName="vert1" presStyleCnt="0"/>
      <dgm:spPr/>
    </dgm:pt>
    <dgm:pt modelId="{EB177917-04DD-DD44-85B8-318DB41574C2}" type="pres">
      <dgm:prSet presAssocID="{690854E7-3CB9-1D4B-B398-A9044363DA61}" presName="thickLine" presStyleLbl="alignNode1" presStyleIdx="2" presStyleCnt="8"/>
      <dgm:spPr/>
    </dgm:pt>
    <dgm:pt modelId="{4A29034A-82B3-9542-866C-4847A54F1E7D}" type="pres">
      <dgm:prSet presAssocID="{690854E7-3CB9-1D4B-B398-A9044363DA61}" presName="horz1" presStyleCnt="0"/>
      <dgm:spPr/>
    </dgm:pt>
    <dgm:pt modelId="{AB082A3D-8CC4-8E49-ACD5-EE8EED1166BF}" type="pres">
      <dgm:prSet presAssocID="{690854E7-3CB9-1D4B-B398-A9044363DA61}" presName="tx1" presStyleLbl="revTx" presStyleIdx="2" presStyleCnt="8"/>
      <dgm:spPr/>
    </dgm:pt>
    <dgm:pt modelId="{E7E87D85-FE60-444E-8D83-19D7F735C11B}" type="pres">
      <dgm:prSet presAssocID="{690854E7-3CB9-1D4B-B398-A9044363DA61}" presName="vert1" presStyleCnt="0"/>
      <dgm:spPr/>
    </dgm:pt>
    <dgm:pt modelId="{D6B7BD40-E52A-1448-AB42-531ED07D837E}" type="pres">
      <dgm:prSet presAssocID="{E3EFB950-29CD-4B44-AE5C-CD296156B4E2}" presName="thickLine" presStyleLbl="alignNode1" presStyleIdx="3" presStyleCnt="8"/>
      <dgm:spPr/>
    </dgm:pt>
    <dgm:pt modelId="{B422CB8F-2205-FF49-AEEF-A178F284C015}" type="pres">
      <dgm:prSet presAssocID="{E3EFB950-29CD-4B44-AE5C-CD296156B4E2}" presName="horz1" presStyleCnt="0"/>
      <dgm:spPr/>
    </dgm:pt>
    <dgm:pt modelId="{9463946E-E244-914B-9D4A-FA137716070E}" type="pres">
      <dgm:prSet presAssocID="{E3EFB950-29CD-4B44-AE5C-CD296156B4E2}" presName="tx1" presStyleLbl="revTx" presStyleIdx="3" presStyleCnt="8"/>
      <dgm:spPr/>
    </dgm:pt>
    <dgm:pt modelId="{227A5AF7-F047-E144-9F8E-0E1CE4FCED7E}" type="pres">
      <dgm:prSet presAssocID="{E3EFB950-29CD-4B44-AE5C-CD296156B4E2}" presName="vert1" presStyleCnt="0"/>
      <dgm:spPr/>
    </dgm:pt>
    <dgm:pt modelId="{5FA7B33A-CB95-684B-8B3E-03625D74DA28}" type="pres">
      <dgm:prSet presAssocID="{A537E566-3BE5-BA4B-8C65-21BC37F14031}" presName="thickLine" presStyleLbl="alignNode1" presStyleIdx="4" presStyleCnt="8"/>
      <dgm:spPr/>
    </dgm:pt>
    <dgm:pt modelId="{429927CF-1653-D042-B26B-BB455FFC7360}" type="pres">
      <dgm:prSet presAssocID="{A537E566-3BE5-BA4B-8C65-21BC37F14031}" presName="horz1" presStyleCnt="0"/>
      <dgm:spPr/>
    </dgm:pt>
    <dgm:pt modelId="{CD33CFBC-5139-4844-8E31-4BC7D03221B3}" type="pres">
      <dgm:prSet presAssocID="{A537E566-3BE5-BA4B-8C65-21BC37F14031}" presName="tx1" presStyleLbl="revTx" presStyleIdx="4" presStyleCnt="8"/>
      <dgm:spPr/>
    </dgm:pt>
    <dgm:pt modelId="{1ADDEEDF-48F9-C140-AB73-8EC6567F7A0E}" type="pres">
      <dgm:prSet presAssocID="{A537E566-3BE5-BA4B-8C65-21BC37F14031}" presName="vert1" presStyleCnt="0"/>
      <dgm:spPr/>
    </dgm:pt>
    <dgm:pt modelId="{CE687F7E-74EA-1B47-B85F-D2238A9EEDBE}" type="pres">
      <dgm:prSet presAssocID="{DD69C651-50C7-C842-9AAF-7B97E686FF98}" presName="thickLine" presStyleLbl="alignNode1" presStyleIdx="5" presStyleCnt="8"/>
      <dgm:spPr/>
    </dgm:pt>
    <dgm:pt modelId="{442CC86B-897F-1041-A997-8A865F971648}" type="pres">
      <dgm:prSet presAssocID="{DD69C651-50C7-C842-9AAF-7B97E686FF98}" presName="horz1" presStyleCnt="0"/>
      <dgm:spPr/>
    </dgm:pt>
    <dgm:pt modelId="{50506135-7138-BF46-9073-F333F603B74B}" type="pres">
      <dgm:prSet presAssocID="{DD69C651-50C7-C842-9AAF-7B97E686FF98}" presName="tx1" presStyleLbl="revTx" presStyleIdx="5" presStyleCnt="8"/>
      <dgm:spPr/>
    </dgm:pt>
    <dgm:pt modelId="{BB6D6BEA-B3F3-EB41-BC86-17B5DBEF7C3F}" type="pres">
      <dgm:prSet presAssocID="{DD69C651-50C7-C842-9AAF-7B97E686FF98}" presName="vert1" presStyleCnt="0"/>
      <dgm:spPr/>
    </dgm:pt>
    <dgm:pt modelId="{2EA90DDD-A68B-DB4F-ACB1-44615B8B2C89}" type="pres">
      <dgm:prSet presAssocID="{92B14A67-D03F-EA42-8C97-843668156A72}" presName="thickLine" presStyleLbl="alignNode1" presStyleIdx="6" presStyleCnt="8"/>
      <dgm:spPr/>
    </dgm:pt>
    <dgm:pt modelId="{72830FCC-AFA2-E947-9C68-6E4D365EE0A2}" type="pres">
      <dgm:prSet presAssocID="{92B14A67-D03F-EA42-8C97-843668156A72}" presName="horz1" presStyleCnt="0"/>
      <dgm:spPr/>
    </dgm:pt>
    <dgm:pt modelId="{0D018FA4-9DE0-6F4D-9B36-C4A3E770337A}" type="pres">
      <dgm:prSet presAssocID="{92B14A67-D03F-EA42-8C97-843668156A72}" presName="tx1" presStyleLbl="revTx" presStyleIdx="6" presStyleCnt="8"/>
      <dgm:spPr/>
    </dgm:pt>
    <dgm:pt modelId="{DDB5C5B4-35EB-9D42-9BEE-A9C56D1FD53E}" type="pres">
      <dgm:prSet presAssocID="{92B14A67-D03F-EA42-8C97-843668156A72}" presName="vert1" presStyleCnt="0"/>
      <dgm:spPr/>
    </dgm:pt>
    <dgm:pt modelId="{AED2B39F-31AB-6B44-B1EC-46DA81042DEE}" type="pres">
      <dgm:prSet presAssocID="{E00A4C6E-C006-C243-8FFD-48AF2577A4E7}" presName="thickLine" presStyleLbl="alignNode1" presStyleIdx="7" presStyleCnt="8"/>
      <dgm:spPr/>
    </dgm:pt>
    <dgm:pt modelId="{C4AE1FE8-7DCD-834B-9C9E-58AE27232CE5}" type="pres">
      <dgm:prSet presAssocID="{E00A4C6E-C006-C243-8FFD-48AF2577A4E7}" presName="horz1" presStyleCnt="0"/>
      <dgm:spPr/>
    </dgm:pt>
    <dgm:pt modelId="{E6F28460-2F0F-8B46-95D8-BF937522C1F2}" type="pres">
      <dgm:prSet presAssocID="{E00A4C6E-C006-C243-8FFD-48AF2577A4E7}" presName="tx1" presStyleLbl="revTx" presStyleIdx="7" presStyleCnt="8"/>
      <dgm:spPr/>
    </dgm:pt>
    <dgm:pt modelId="{E3419AEF-2A0F-4D42-95D5-FA81E227787C}" type="pres">
      <dgm:prSet presAssocID="{E00A4C6E-C006-C243-8FFD-48AF2577A4E7}" presName="vert1" presStyleCnt="0"/>
      <dgm:spPr/>
    </dgm:pt>
  </dgm:ptLst>
  <dgm:cxnLst>
    <dgm:cxn modelId="{BEF0E809-89AA-1D46-8EB6-2CC3DFA765E4}" type="presOf" srcId="{F3341E64-E7B0-234B-B6D8-0125F0AD3609}" destId="{1B946F10-4AED-664E-9774-D86C28F99B62}" srcOrd="0" destOrd="0" presId="urn:microsoft.com/office/officeart/2008/layout/LinedList"/>
    <dgm:cxn modelId="{31BBB316-BD84-3C49-B50F-B6486933CF76}" type="presOf" srcId="{926C8D50-2502-2740-B06E-742469546DAA}" destId="{38848DA3-BD35-324E-86A0-BD824E43D2E3}" srcOrd="0" destOrd="0" presId="urn:microsoft.com/office/officeart/2008/layout/LinedList"/>
    <dgm:cxn modelId="{7D18A829-9B34-3747-A3CC-E9782F3BF728}" type="presOf" srcId="{DD69C651-50C7-C842-9AAF-7B97E686FF98}" destId="{50506135-7138-BF46-9073-F333F603B74B}" srcOrd="0" destOrd="0" presId="urn:microsoft.com/office/officeart/2008/layout/LinedList"/>
    <dgm:cxn modelId="{3B197C30-B270-DA49-95D8-7D5E03C649B7}" type="presOf" srcId="{690854E7-3CB9-1D4B-B398-A9044363DA61}" destId="{AB082A3D-8CC4-8E49-ACD5-EE8EED1166BF}" srcOrd="0" destOrd="0" presId="urn:microsoft.com/office/officeart/2008/layout/LinedList"/>
    <dgm:cxn modelId="{9BEB634B-3C23-FC4C-8020-85D6E4A5E971}" srcId="{F3341E64-E7B0-234B-B6D8-0125F0AD3609}" destId="{D099B8E3-AE28-BB40-A055-977F68E00328}" srcOrd="1" destOrd="0" parTransId="{6739BBAB-F795-B244-A113-033F93FAF1C0}" sibTransId="{47C4AF22-0FE3-9E45-A2CC-93A9EB0AF579}"/>
    <dgm:cxn modelId="{16EE3764-FF11-F346-A0FE-36DBC2B4ABAF}" srcId="{F3341E64-E7B0-234B-B6D8-0125F0AD3609}" destId="{92B14A67-D03F-EA42-8C97-843668156A72}" srcOrd="6" destOrd="0" parTransId="{6655611F-682B-F440-AFDB-641A829B0344}" sibTransId="{F61B2AA9-6AAB-2146-8998-5F98E93413D2}"/>
    <dgm:cxn modelId="{EFC91A87-69EB-284E-9429-7C7739A8938E}" srcId="{F3341E64-E7B0-234B-B6D8-0125F0AD3609}" destId="{A537E566-3BE5-BA4B-8C65-21BC37F14031}" srcOrd="4" destOrd="0" parTransId="{42F35729-1F41-4947-886B-7C8D180D5F1D}" sibTransId="{DCCD7571-A259-0B4E-9B9D-63421300EFEC}"/>
    <dgm:cxn modelId="{9EC5658D-705C-0548-AD52-EC91ED3F32B2}" srcId="{F3341E64-E7B0-234B-B6D8-0125F0AD3609}" destId="{690854E7-3CB9-1D4B-B398-A9044363DA61}" srcOrd="2" destOrd="0" parTransId="{E3B4AA41-0263-0D4B-9CE4-65CB12F2E105}" sibTransId="{F6E098F4-C1FC-3F49-AA64-3A3E672CB3CA}"/>
    <dgm:cxn modelId="{AA97FBA0-4A89-7245-8CAF-3270CFAC96E4}" srcId="{F3341E64-E7B0-234B-B6D8-0125F0AD3609}" destId="{E00A4C6E-C006-C243-8FFD-48AF2577A4E7}" srcOrd="7" destOrd="0" parTransId="{10A74700-DBF9-6446-895B-3EA0CE9E686C}" sibTransId="{B856D0BD-C326-9848-AA73-54B7319D25E9}"/>
    <dgm:cxn modelId="{1E58AAA6-5F09-4640-B4CB-E8FE4F1AF161}" srcId="{F3341E64-E7B0-234B-B6D8-0125F0AD3609}" destId="{DD69C651-50C7-C842-9AAF-7B97E686FF98}" srcOrd="5" destOrd="0" parTransId="{615D65F4-B2D3-7A48-8B12-15B33F88446B}" sibTransId="{B6311339-7661-A442-9ADF-6169702EA32B}"/>
    <dgm:cxn modelId="{B930C1AF-6F4F-2A42-8A6C-E74176724793}" srcId="{F3341E64-E7B0-234B-B6D8-0125F0AD3609}" destId="{926C8D50-2502-2740-B06E-742469546DAA}" srcOrd="0" destOrd="0" parTransId="{857AC196-4334-F641-9208-C041EDEA6D9E}" sibTransId="{CA9601E2-83BE-FC4B-B556-1D0B349045DF}"/>
    <dgm:cxn modelId="{CC6519B8-9784-454F-956B-723A20A272E7}" type="presOf" srcId="{92B14A67-D03F-EA42-8C97-843668156A72}" destId="{0D018FA4-9DE0-6F4D-9B36-C4A3E770337A}" srcOrd="0" destOrd="0" presId="urn:microsoft.com/office/officeart/2008/layout/LinedList"/>
    <dgm:cxn modelId="{50F24EC5-DC55-2647-A3BA-BF83EA8BD27D}" type="presOf" srcId="{E00A4C6E-C006-C243-8FFD-48AF2577A4E7}" destId="{E6F28460-2F0F-8B46-95D8-BF937522C1F2}" srcOrd="0" destOrd="0" presId="urn:microsoft.com/office/officeart/2008/layout/LinedList"/>
    <dgm:cxn modelId="{03B3B9D3-906C-4E4B-8EF4-BAE056E06739}" type="presOf" srcId="{D099B8E3-AE28-BB40-A055-977F68E00328}" destId="{FCF4161F-3C30-F949-B9CF-DB749A2F7735}" srcOrd="0" destOrd="0" presId="urn:microsoft.com/office/officeart/2008/layout/LinedList"/>
    <dgm:cxn modelId="{417B82D5-E235-CB4B-9721-D7C26281FDA0}" srcId="{F3341E64-E7B0-234B-B6D8-0125F0AD3609}" destId="{E3EFB950-29CD-4B44-AE5C-CD296156B4E2}" srcOrd="3" destOrd="0" parTransId="{7F1600D6-1234-7145-9CF7-4A14B5BB2FB7}" sibTransId="{7A5A0AB3-7DC9-B547-965D-A1241282E056}"/>
    <dgm:cxn modelId="{04887AD7-5D0A-254D-8036-8017EE0D873C}" type="presOf" srcId="{A537E566-3BE5-BA4B-8C65-21BC37F14031}" destId="{CD33CFBC-5139-4844-8E31-4BC7D03221B3}" srcOrd="0" destOrd="0" presId="urn:microsoft.com/office/officeart/2008/layout/LinedList"/>
    <dgm:cxn modelId="{C3DA55D8-8F1C-3B49-92D3-EBDCE3C5CC32}" type="presOf" srcId="{E3EFB950-29CD-4B44-AE5C-CD296156B4E2}" destId="{9463946E-E244-914B-9D4A-FA137716070E}" srcOrd="0" destOrd="0" presId="urn:microsoft.com/office/officeart/2008/layout/LinedList"/>
    <dgm:cxn modelId="{C6F1FBC9-7F05-984C-BE1C-A880DD4887CE}" type="presParOf" srcId="{1B946F10-4AED-664E-9774-D86C28F99B62}" destId="{C6367690-41B6-8445-993A-82107770C9E9}" srcOrd="0" destOrd="0" presId="urn:microsoft.com/office/officeart/2008/layout/LinedList"/>
    <dgm:cxn modelId="{35D37307-5AFA-4445-B8B0-7B08239BD5FC}" type="presParOf" srcId="{1B946F10-4AED-664E-9774-D86C28F99B62}" destId="{84804186-F863-FF4B-A8E0-AEAB93FC5C4C}" srcOrd="1" destOrd="0" presId="urn:microsoft.com/office/officeart/2008/layout/LinedList"/>
    <dgm:cxn modelId="{AFDEF60E-F15A-E840-B4CF-2E1335C72CCE}" type="presParOf" srcId="{84804186-F863-FF4B-A8E0-AEAB93FC5C4C}" destId="{38848DA3-BD35-324E-86A0-BD824E43D2E3}" srcOrd="0" destOrd="0" presId="urn:microsoft.com/office/officeart/2008/layout/LinedList"/>
    <dgm:cxn modelId="{1DAF4BF7-C111-F84B-8CF4-7269DFFCE973}" type="presParOf" srcId="{84804186-F863-FF4B-A8E0-AEAB93FC5C4C}" destId="{18789F2F-494F-BC49-9C90-D46D95B85C27}" srcOrd="1" destOrd="0" presId="urn:microsoft.com/office/officeart/2008/layout/LinedList"/>
    <dgm:cxn modelId="{735F724F-860B-EE4A-8DF6-C2AFAED000F7}" type="presParOf" srcId="{1B946F10-4AED-664E-9774-D86C28F99B62}" destId="{8F1173D6-9072-C548-816D-FCF39250E391}" srcOrd="2" destOrd="0" presId="urn:microsoft.com/office/officeart/2008/layout/LinedList"/>
    <dgm:cxn modelId="{61930946-D083-764B-8C9F-288DF2EBEE6F}" type="presParOf" srcId="{1B946F10-4AED-664E-9774-D86C28F99B62}" destId="{F37E9E12-2709-1C4E-A88A-1A6E998698E8}" srcOrd="3" destOrd="0" presId="urn:microsoft.com/office/officeart/2008/layout/LinedList"/>
    <dgm:cxn modelId="{E8FB4726-CB25-B745-AE65-EE780C8F123B}" type="presParOf" srcId="{F37E9E12-2709-1C4E-A88A-1A6E998698E8}" destId="{FCF4161F-3C30-F949-B9CF-DB749A2F7735}" srcOrd="0" destOrd="0" presId="urn:microsoft.com/office/officeart/2008/layout/LinedList"/>
    <dgm:cxn modelId="{6CE87C59-8021-5A48-9270-F4092F813A83}" type="presParOf" srcId="{F37E9E12-2709-1C4E-A88A-1A6E998698E8}" destId="{67B9DAB5-DA3C-194C-B6B2-EE7819BF5949}" srcOrd="1" destOrd="0" presId="urn:microsoft.com/office/officeart/2008/layout/LinedList"/>
    <dgm:cxn modelId="{BC156AC3-98F7-7A4A-8CDF-58BCAA044FB9}" type="presParOf" srcId="{1B946F10-4AED-664E-9774-D86C28F99B62}" destId="{EB177917-04DD-DD44-85B8-318DB41574C2}" srcOrd="4" destOrd="0" presId="urn:microsoft.com/office/officeart/2008/layout/LinedList"/>
    <dgm:cxn modelId="{AA56014B-DE58-0D44-9342-00FDD57D212B}" type="presParOf" srcId="{1B946F10-4AED-664E-9774-D86C28F99B62}" destId="{4A29034A-82B3-9542-866C-4847A54F1E7D}" srcOrd="5" destOrd="0" presId="urn:microsoft.com/office/officeart/2008/layout/LinedList"/>
    <dgm:cxn modelId="{FF380DD3-3997-EC40-94D3-E56C54C279A1}" type="presParOf" srcId="{4A29034A-82B3-9542-866C-4847A54F1E7D}" destId="{AB082A3D-8CC4-8E49-ACD5-EE8EED1166BF}" srcOrd="0" destOrd="0" presId="urn:microsoft.com/office/officeart/2008/layout/LinedList"/>
    <dgm:cxn modelId="{2274C483-33F7-DB45-903B-01EAD82D54B6}" type="presParOf" srcId="{4A29034A-82B3-9542-866C-4847A54F1E7D}" destId="{E7E87D85-FE60-444E-8D83-19D7F735C11B}" srcOrd="1" destOrd="0" presId="urn:microsoft.com/office/officeart/2008/layout/LinedList"/>
    <dgm:cxn modelId="{8F29DD60-2445-6140-83DD-65B88645D6C8}" type="presParOf" srcId="{1B946F10-4AED-664E-9774-D86C28F99B62}" destId="{D6B7BD40-E52A-1448-AB42-531ED07D837E}" srcOrd="6" destOrd="0" presId="urn:microsoft.com/office/officeart/2008/layout/LinedList"/>
    <dgm:cxn modelId="{9D0C3C8D-EC1F-1343-8524-D4E7AD9C3CAC}" type="presParOf" srcId="{1B946F10-4AED-664E-9774-D86C28F99B62}" destId="{B422CB8F-2205-FF49-AEEF-A178F284C015}" srcOrd="7" destOrd="0" presId="urn:microsoft.com/office/officeart/2008/layout/LinedList"/>
    <dgm:cxn modelId="{5BB7B86D-BCCB-D14C-A264-8F0981342DC1}" type="presParOf" srcId="{B422CB8F-2205-FF49-AEEF-A178F284C015}" destId="{9463946E-E244-914B-9D4A-FA137716070E}" srcOrd="0" destOrd="0" presId="urn:microsoft.com/office/officeart/2008/layout/LinedList"/>
    <dgm:cxn modelId="{C4609EF4-0195-A04F-80E3-93B6E8BB8668}" type="presParOf" srcId="{B422CB8F-2205-FF49-AEEF-A178F284C015}" destId="{227A5AF7-F047-E144-9F8E-0E1CE4FCED7E}" srcOrd="1" destOrd="0" presId="urn:microsoft.com/office/officeart/2008/layout/LinedList"/>
    <dgm:cxn modelId="{478479E2-1108-3948-8BFD-FBBAD4A45263}" type="presParOf" srcId="{1B946F10-4AED-664E-9774-D86C28F99B62}" destId="{5FA7B33A-CB95-684B-8B3E-03625D74DA28}" srcOrd="8" destOrd="0" presId="urn:microsoft.com/office/officeart/2008/layout/LinedList"/>
    <dgm:cxn modelId="{EB49BE4E-1225-184C-8302-996A6D03B1AC}" type="presParOf" srcId="{1B946F10-4AED-664E-9774-D86C28F99B62}" destId="{429927CF-1653-D042-B26B-BB455FFC7360}" srcOrd="9" destOrd="0" presId="urn:microsoft.com/office/officeart/2008/layout/LinedList"/>
    <dgm:cxn modelId="{1EAEC2FE-27DF-9F4A-AA0D-AD5B9F3154AA}" type="presParOf" srcId="{429927CF-1653-D042-B26B-BB455FFC7360}" destId="{CD33CFBC-5139-4844-8E31-4BC7D03221B3}" srcOrd="0" destOrd="0" presId="urn:microsoft.com/office/officeart/2008/layout/LinedList"/>
    <dgm:cxn modelId="{A29AF151-56FF-E241-B381-3992BA1DB44C}" type="presParOf" srcId="{429927CF-1653-D042-B26B-BB455FFC7360}" destId="{1ADDEEDF-48F9-C140-AB73-8EC6567F7A0E}" srcOrd="1" destOrd="0" presId="urn:microsoft.com/office/officeart/2008/layout/LinedList"/>
    <dgm:cxn modelId="{3A6DAEEE-315B-784A-9720-E4EDF65664CC}" type="presParOf" srcId="{1B946F10-4AED-664E-9774-D86C28F99B62}" destId="{CE687F7E-74EA-1B47-B85F-D2238A9EEDBE}" srcOrd="10" destOrd="0" presId="urn:microsoft.com/office/officeart/2008/layout/LinedList"/>
    <dgm:cxn modelId="{29610FB2-CE8D-294B-A541-4D8A6363F774}" type="presParOf" srcId="{1B946F10-4AED-664E-9774-D86C28F99B62}" destId="{442CC86B-897F-1041-A997-8A865F971648}" srcOrd="11" destOrd="0" presId="urn:microsoft.com/office/officeart/2008/layout/LinedList"/>
    <dgm:cxn modelId="{772475F1-9B99-1F46-86B0-D9AED9B4C7EB}" type="presParOf" srcId="{442CC86B-897F-1041-A997-8A865F971648}" destId="{50506135-7138-BF46-9073-F333F603B74B}" srcOrd="0" destOrd="0" presId="urn:microsoft.com/office/officeart/2008/layout/LinedList"/>
    <dgm:cxn modelId="{8CFB2CFC-C479-F54C-9D3C-E7E85FEF2369}" type="presParOf" srcId="{442CC86B-897F-1041-A997-8A865F971648}" destId="{BB6D6BEA-B3F3-EB41-BC86-17B5DBEF7C3F}" srcOrd="1" destOrd="0" presId="urn:microsoft.com/office/officeart/2008/layout/LinedList"/>
    <dgm:cxn modelId="{7E419465-8EAE-3F43-BC55-B54A20E401E9}" type="presParOf" srcId="{1B946F10-4AED-664E-9774-D86C28F99B62}" destId="{2EA90DDD-A68B-DB4F-ACB1-44615B8B2C89}" srcOrd="12" destOrd="0" presId="urn:microsoft.com/office/officeart/2008/layout/LinedList"/>
    <dgm:cxn modelId="{3444A9C1-F0C5-EB45-951E-8E90C3AE94DD}" type="presParOf" srcId="{1B946F10-4AED-664E-9774-D86C28F99B62}" destId="{72830FCC-AFA2-E947-9C68-6E4D365EE0A2}" srcOrd="13" destOrd="0" presId="urn:microsoft.com/office/officeart/2008/layout/LinedList"/>
    <dgm:cxn modelId="{361995B7-953E-7742-AC89-CBB2B9FB8DFD}" type="presParOf" srcId="{72830FCC-AFA2-E947-9C68-6E4D365EE0A2}" destId="{0D018FA4-9DE0-6F4D-9B36-C4A3E770337A}" srcOrd="0" destOrd="0" presId="urn:microsoft.com/office/officeart/2008/layout/LinedList"/>
    <dgm:cxn modelId="{BB566B7F-7AFC-5841-8503-F00F5D98A679}" type="presParOf" srcId="{72830FCC-AFA2-E947-9C68-6E4D365EE0A2}" destId="{DDB5C5B4-35EB-9D42-9BEE-A9C56D1FD53E}" srcOrd="1" destOrd="0" presId="urn:microsoft.com/office/officeart/2008/layout/LinedList"/>
    <dgm:cxn modelId="{6AFB2E13-2314-0A47-8ED9-B92BA2D4DCFB}" type="presParOf" srcId="{1B946F10-4AED-664E-9774-D86C28F99B62}" destId="{AED2B39F-31AB-6B44-B1EC-46DA81042DEE}" srcOrd="14" destOrd="0" presId="urn:microsoft.com/office/officeart/2008/layout/LinedList"/>
    <dgm:cxn modelId="{318B96C2-49E3-E04A-A8CD-E94DFA8712A9}" type="presParOf" srcId="{1B946F10-4AED-664E-9774-D86C28F99B62}" destId="{C4AE1FE8-7DCD-834B-9C9E-58AE27232CE5}" srcOrd="15" destOrd="0" presId="urn:microsoft.com/office/officeart/2008/layout/LinedList"/>
    <dgm:cxn modelId="{6B92DFC9-9B55-3C48-A0BC-27C2807F50FE}" type="presParOf" srcId="{C4AE1FE8-7DCD-834B-9C9E-58AE27232CE5}" destId="{E6F28460-2F0F-8B46-95D8-BF937522C1F2}" srcOrd="0" destOrd="0" presId="urn:microsoft.com/office/officeart/2008/layout/LinedList"/>
    <dgm:cxn modelId="{AB0926DE-CFEF-974C-BC93-37B302385954}" type="presParOf" srcId="{C4AE1FE8-7DCD-834B-9C9E-58AE27232CE5}" destId="{E3419AEF-2A0F-4D42-95D5-FA81E227787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67690-41B6-8445-993A-82107770C9E9}">
      <dsp:nvSpPr>
        <dsp:cNvPr id="0" name=""/>
        <dsp:cNvSpPr/>
      </dsp:nvSpPr>
      <dsp:spPr>
        <a:xfrm>
          <a:off x="0" y="0"/>
          <a:ext cx="59689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848DA3-BD35-324E-86A0-BD824E43D2E3}">
      <dsp:nvSpPr>
        <dsp:cNvPr id="0" name=""/>
        <dsp:cNvSpPr/>
      </dsp:nvSpPr>
      <dsp:spPr>
        <a:xfrm>
          <a:off x="0" y="0"/>
          <a:ext cx="5968999" cy="506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Base model</a:t>
          </a:r>
        </a:p>
      </dsp:txBody>
      <dsp:txXfrm>
        <a:off x="0" y="0"/>
        <a:ext cx="5968999" cy="506416"/>
      </dsp:txXfrm>
    </dsp:sp>
    <dsp:sp modelId="{8F1173D6-9072-C548-816D-FCF39250E391}">
      <dsp:nvSpPr>
        <dsp:cNvPr id="0" name=""/>
        <dsp:cNvSpPr/>
      </dsp:nvSpPr>
      <dsp:spPr>
        <a:xfrm>
          <a:off x="0" y="506416"/>
          <a:ext cx="59689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F4161F-3C30-F949-B9CF-DB749A2F7735}">
      <dsp:nvSpPr>
        <dsp:cNvPr id="0" name=""/>
        <dsp:cNvSpPr/>
      </dsp:nvSpPr>
      <dsp:spPr>
        <a:xfrm>
          <a:off x="0" y="506416"/>
          <a:ext cx="5968999" cy="506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Linear</a:t>
          </a:r>
        </a:p>
      </dsp:txBody>
      <dsp:txXfrm>
        <a:off x="0" y="506416"/>
        <a:ext cx="5968999" cy="506416"/>
      </dsp:txXfrm>
    </dsp:sp>
    <dsp:sp modelId="{EB177917-04DD-DD44-85B8-318DB41574C2}">
      <dsp:nvSpPr>
        <dsp:cNvPr id="0" name=""/>
        <dsp:cNvSpPr/>
      </dsp:nvSpPr>
      <dsp:spPr>
        <a:xfrm>
          <a:off x="0" y="1012833"/>
          <a:ext cx="59689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082A3D-8CC4-8E49-ACD5-EE8EED1166BF}">
      <dsp:nvSpPr>
        <dsp:cNvPr id="0" name=""/>
        <dsp:cNvSpPr/>
      </dsp:nvSpPr>
      <dsp:spPr>
        <a:xfrm>
          <a:off x="0" y="1012833"/>
          <a:ext cx="5968999" cy="506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SVM</a:t>
          </a:r>
        </a:p>
      </dsp:txBody>
      <dsp:txXfrm>
        <a:off x="0" y="1012833"/>
        <a:ext cx="5968999" cy="506416"/>
      </dsp:txXfrm>
    </dsp:sp>
    <dsp:sp modelId="{D6B7BD40-E52A-1448-AB42-531ED07D837E}">
      <dsp:nvSpPr>
        <dsp:cNvPr id="0" name=""/>
        <dsp:cNvSpPr/>
      </dsp:nvSpPr>
      <dsp:spPr>
        <a:xfrm>
          <a:off x="0" y="1519250"/>
          <a:ext cx="59689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63946E-E244-914B-9D4A-FA137716070E}">
      <dsp:nvSpPr>
        <dsp:cNvPr id="0" name=""/>
        <dsp:cNvSpPr/>
      </dsp:nvSpPr>
      <dsp:spPr>
        <a:xfrm>
          <a:off x="0" y="1519250"/>
          <a:ext cx="5968999" cy="506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Decision Tree </a:t>
          </a:r>
        </a:p>
      </dsp:txBody>
      <dsp:txXfrm>
        <a:off x="0" y="1519250"/>
        <a:ext cx="5968999" cy="506416"/>
      </dsp:txXfrm>
    </dsp:sp>
    <dsp:sp modelId="{5FA7B33A-CB95-684B-8B3E-03625D74DA28}">
      <dsp:nvSpPr>
        <dsp:cNvPr id="0" name=""/>
        <dsp:cNvSpPr/>
      </dsp:nvSpPr>
      <dsp:spPr>
        <a:xfrm>
          <a:off x="0" y="2025666"/>
          <a:ext cx="59689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33CFBC-5139-4844-8E31-4BC7D03221B3}">
      <dsp:nvSpPr>
        <dsp:cNvPr id="0" name=""/>
        <dsp:cNvSpPr/>
      </dsp:nvSpPr>
      <dsp:spPr>
        <a:xfrm>
          <a:off x="0" y="2025666"/>
          <a:ext cx="5968999" cy="506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KNN</a:t>
          </a:r>
        </a:p>
      </dsp:txBody>
      <dsp:txXfrm>
        <a:off x="0" y="2025666"/>
        <a:ext cx="5968999" cy="506416"/>
      </dsp:txXfrm>
    </dsp:sp>
    <dsp:sp modelId="{CE687F7E-74EA-1B47-B85F-D2238A9EEDBE}">
      <dsp:nvSpPr>
        <dsp:cNvPr id="0" name=""/>
        <dsp:cNvSpPr/>
      </dsp:nvSpPr>
      <dsp:spPr>
        <a:xfrm>
          <a:off x="0" y="2532083"/>
          <a:ext cx="59689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506135-7138-BF46-9073-F333F603B74B}">
      <dsp:nvSpPr>
        <dsp:cNvPr id="0" name=""/>
        <dsp:cNvSpPr/>
      </dsp:nvSpPr>
      <dsp:spPr>
        <a:xfrm>
          <a:off x="0" y="2532083"/>
          <a:ext cx="5968999" cy="506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Neural Net</a:t>
          </a:r>
        </a:p>
      </dsp:txBody>
      <dsp:txXfrm>
        <a:off x="0" y="2532083"/>
        <a:ext cx="5968999" cy="506416"/>
      </dsp:txXfrm>
    </dsp:sp>
    <dsp:sp modelId="{2EA90DDD-A68B-DB4F-ACB1-44615B8B2C89}">
      <dsp:nvSpPr>
        <dsp:cNvPr id="0" name=""/>
        <dsp:cNvSpPr/>
      </dsp:nvSpPr>
      <dsp:spPr>
        <a:xfrm>
          <a:off x="0" y="3038500"/>
          <a:ext cx="59689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018FA4-9DE0-6F4D-9B36-C4A3E770337A}">
      <dsp:nvSpPr>
        <dsp:cNvPr id="0" name=""/>
        <dsp:cNvSpPr/>
      </dsp:nvSpPr>
      <dsp:spPr>
        <a:xfrm>
          <a:off x="0" y="3038500"/>
          <a:ext cx="5968999" cy="506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Random Forest</a:t>
          </a:r>
        </a:p>
      </dsp:txBody>
      <dsp:txXfrm>
        <a:off x="0" y="3038500"/>
        <a:ext cx="5968999" cy="506416"/>
      </dsp:txXfrm>
    </dsp:sp>
    <dsp:sp modelId="{AED2B39F-31AB-6B44-B1EC-46DA81042DEE}">
      <dsp:nvSpPr>
        <dsp:cNvPr id="0" name=""/>
        <dsp:cNvSpPr/>
      </dsp:nvSpPr>
      <dsp:spPr>
        <a:xfrm>
          <a:off x="0" y="3544917"/>
          <a:ext cx="59689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F28460-2F0F-8B46-95D8-BF937522C1F2}">
      <dsp:nvSpPr>
        <dsp:cNvPr id="0" name=""/>
        <dsp:cNvSpPr/>
      </dsp:nvSpPr>
      <dsp:spPr>
        <a:xfrm>
          <a:off x="0" y="3544917"/>
          <a:ext cx="5968999" cy="506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Gradient Boosting</a:t>
          </a:r>
        </a:p>
      </dsp:txBody>
      <dsp:txXfrm>
        <a:off x="0" y="3544917"/>
        <a:ext cx="5968999" cy="50641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4/20/23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4/20/23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4/20/23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4/20/23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690E8-A522-D54C-6D72-7A41CC4F9856}"/>
              </a:ext>
            </a:extLst>
          </p:cNvPr>
          <p:cNvSpPr>
            <a:spLocks noGrp="1"/>
          </p:cNvSpPr>
          <p:nvPr>
            <p:ph type="ctrTitle"/>
          </p:nvPr>
        </p:nvSpPr>
        <p:spPr/>
        <p:txBody>
          <a:bodyPr/>
          <a:lstStyle/>
          <a:p>
            <a:r>
              <a:rPr lang="en-US" dirty="0"/>
              <a:t>Data Mining Project	</a:t>
            </a:r>
          </a:p>
        </p:txBody>
      </p:sp>
      <p:sp>
        <p:nvSpPr>
          <p:cNvPr id="3" name="Subtitle 2">
            <a:extLst>
              <a:ext uri="{FF2B5EF4-FFF2-40B4-BE49-F238E27FC236}">
                <a16:creationId xmlns:a16="http://schemas.microsoft.com/office/drawing/2014/main" id="{C888267F-0963-F1FE-AA48-85F5EEE0E9C1}"/>
              </a:ext>
            </a:extLst>
          </p:cNvPr>
          <p:cNvSpPr>
            <a:spLocks noGrp="1"/>
          </p:cNvSpPr>
          <p:nvPr>
            <p:ph type="subTitle" idx="1"/>
          </p:nvPr>
        </p:nvSpPr>
        <p:spPr/>
        <p:txBody>
          <a:bodyPr>
            <a:normAutofit fontScale="92500" lnSpcReduction="10000"/>
          </a:bodyPr>
          <a:lstStyle/>
          <a:p>
            <a:r>
              <a:rPr lang="en-US" sz="2800" b="1" dirty="0" err="1">
                <a:solidFill>
                  <a:schemeClr val="bg1"/>
                </a:solidFill>
              </a:rPr>
              <a:t>AirBnb</a:t>
            </a:r>
            <a:r>
              <a:rPr lang="en-US" sz="2800" b="1" dirty="0">
                <a:solidFill>
                  <a:schemeClr val="bg1"/>
                </a:solidFill>
              </a:rPr>
              <a:t> Price Prediction 	</a:t>
            </a:r>
          </a:p>
          <a:p>
            <a:r>
              <a:rPr lang="en-US" dirty="0"/>
              <a:t>				Submitted by :</a:t>
            </a:r>
            <a:r>
              <a:rPr lang="en-US" dirty="0" err="1"/>
              <a:t>Niral</a:t>
            </a:r>
            <a:r>
              <a:rPr lang="en-US" dirty="0"/>
              <a:t> Desai</a:t>
            </a:r>
          </a:p>
          <a:p>
            <a:r>
              <a:rPr lang="en-US" dirty="0"/>
              <a:t>		                          		  Vikrant </a:t>
            </a:r>
            <a:r>
              <a:rPr lang="en-US" dirty="0" err="1"/>
              <a:t>Shelke</a:t>
            </a:r>
            <a:endParaRPr lang="en-US" dirty="0"/>
          </a:p>
        </p:txBody>
      </p:sp>
    </p:spTree>
    <p:extLst>
      <p:ext uri="{BB962C8B-B14F-4D97-AF65-F5344CB8AC3E}">
        <p14:creationId xmlns:p14="http://schemas.microsoft.com/office/powerpoint/2010/main" val="28341488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A49240-4140-666B-837B-8EFBFB826077}"/>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Exploratory Analysis </a:t>
            </a:r>
          </a:p>
        </p:txBody>
      </p:sp>
      <p:pic>
        <p:nvPicPr>
          <p:cNvPr id="5" name="Content Placeholder 4">
            <a:extLst>
              <a:ext uri="{FF2B5EF4-FFF2-40B4-BE49-F238E27FC236}">
                <a16:creationId xmlns:a16="http://schemas.microsoft.com/office/drawing/2014/main" id="{9CDC679A-5859-6BA5-8CE5-75E8995328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2339" y="640078"/>
            <a:ext cx="7907321" cy="3301307"/>
          </a:xfrm>
          <a:prstGeom prst="rect">
            <a:avLst/>
          </a:prstGeom>
        </p:spPr>
      </p:pic>
    </p:spTree>
    <p:extLst>
      <p:ext uri="{BB962C8B-B14F-4D97-AF65-F5344CB8AC3E}">
        <p14:creationId xmlns:p14="http://schemas.microsoft.com/office/powerpoint/2010/main" val="78172224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66D7D6D2-2AAB-4157-B5CA-8413490202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3C830D-F907-E780-B85C-1579664D0827}"/>
              </a:ext>
            </a:extLst>
          </p:cNvPr>
          <p:cNvSpPr txBox="1"/>
          <p:nvPr/>
        </p:nvSpPr>
        <p:spPr>
          <a:xfrm>
            <a:off x="640081" y="973600"/>
            <a:ext cx="3374136" cy="4924280"/>
          </a:xfrm>
          <a:prstGeom prst="rect">
            <a:avLst/>
          </a:prstGeom>
        </p:spPr>
        <p:txBody>
          <a:bodyPr vert="horz" lIns="91440" tIns="45720" rIns="91440" bIns="45720" rtlCol="0" anchor="ctr">
            <a:normAutofit/>
          </a:bodyPr>
          <a:lstStyle/>
          <a:p>
            <a:pPr indent="-228600" defTabSz="914400">
              <a:spcBef>
                <a:spcPts val="1000"/>
              </a:spcBef>
              <a:buClr>
                <a:schemeClr val="accent2"/>
              </a:buClr>
              <a:buFont typeface="Arial" panose="020B0604020202020204" pitchFamily="34" charset="0"/>
              <a:buChar char="•"/>
            </a:pPr>
            <a:r>
              <a:rPr lang="en-US" dirty="0">
                <a:solidFill>
                  <a:srgbClr val="FFFFFF"/>
                </a:solidFill>
              </a:rPr>
              <a:t>Observation:</a:t>
            </a:r>
          </a:p>
          <a:p>
            <a:pPr marL="342900" indent="-285750" defTabSz="914400">
              <a:spcBef>
                <a:spcPts val="1000"/>
              </a:spcBef>
              <a:buClr>
                <a:schemeClr val="accent2"/>
              </a:buClr>
              <a:buFont typeface="Courier New" panose="02070309020205020404" pitchFamily="49" charset="0"/>
              <a:buChar char="o"/>
            </a:pPr>
            <a:r>
              <a:rPr lang="en-US" dirty="0">
                <a:solidFill>
                  <a:srgbClr val="FFFFFF"/>
                </a:solidFill>
              </a:rPr>
              <a:t>High Correlation</a:t>
            </a:r>
          </a:p>
        </p:txBody>
      </p:sp>
      <p:sp>
        <p:nvSpPr>
          <p:cNvPr id="8" name="TextBox 7">
            <a:extLst>
              <a:ext uri="{FF2B5EF4-FFF2-40B4-BE49-F238E27FC236}">
                <a16:creationId xmlns:a16="http://schemas.microsoft.com/office/drawing/2014/main" id="{1A6831D8-356B-AE01-A440-858630975831}"/>
              </a:ext>
            </a:extLst>
          </p:cNvPr>
          <p:cNvSpPr txBox="1"/>
          <p:nvPr/>
        </p:nvSpPr>
        <p:spPr>
          <a:xfrm>
            <a:off x="3771900" y="5257800"/>
            <a:ext cx="184731" cy="369332"/>
          </a:xfrm>
          <a:prstGeom prst="rect">
            <a:avLst/>
          </a:prstGeom>
          <a:noFill/>
        </p:spPr>
        <p:txBody>
          <a:bodyPr wrap="none" rtlCol="0">
            <a:spAutoFit/>
          </a:bodyPr>
          <a:lstStyle/>
          <a:p>
            <a:endParaRPr lang="en-US" dirty="0"/>
          </a:p>
        </p:txBody>
      </p:sp>
      <p:sp>
        <p:nvSpPr>
          <p:cNvPr id="9" name="Title 1">
            <a:extLst>
              <a:ext uri="{FF2B5EF4-FFF2-40B4-BE49-F238E27FC236}">
                <a16:creationId xmlns:a16="http://schemas.microsoft.com/office/drawing/2014/main" id="{8A23F3F0-0956-03E3-9879-B821022B8775}"/>
              </a:ext>
            </a:extLst>
          </p:cNvPr>
          <p:cNvSpPr txBox="1">
            <a:spLocks/>
          </p:cNvSpPr>
          <p:nvPr/>
        </p:nvSpPr>
        <p:spPr bwMode="black">
          <a:xfrm>
            <a:off x="477746" y="510671"/>
            <a:ext cx="3698803" cy="1440394"/>
          </a:xfrm>
          <a:prstGeom prst="rect">
            <a:avLst/>
          </a:prstGeom>
          <a:noFill/>
          <a:ln w="31750" cap="sq">
            <a:solidFill>
              <a:schemeClr val="tx1"/>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400">
                <a:solidFill>
                  <a:schemeClr val="bg1"/>
                </a:solidFill>
              </a:rPr>
              <a:t>Data Preprocessing</a:t>
            </a:r>
            <a:endParaRPr lang="en-US" sz="2400" dirty="0">
              <a:solidFill>
                <a:schemeClr val="bg1"/>
              </a:solidFill>
            </a:endParaRPr>
          </a:p>
        </p:txBody>
      </p:sp>
      <p:pic>
        <p:nvPicPr>
          <p:cNvPr id="10" name="Picture 9" descr="A picture containing shape&#10;&#10;Description automatically generated">
            <a:extLst>
              <a:ext uri="{FF2B5EF4-FFF2-40B4-BE49-F238E27FC236}">
                <a16:creationId xmlns:a16="http://schemas.microsoft.com/office/drawing/2014/main" id="{CA78EC3B-7210-1FD1-A9CB-7662D394BB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2457" y="510672"/>
            <a:ext cx="7502585" cy="5744396"/>
          </a:xfrm>
          <a:prstGeom prst="rect">
            <a:avLst/>
          </a:prstGeom>
        </p:spPr>
      </p:pic>
    </p:spTree>
    <p:extLst>
      <p:ext uri="{BB962C8B-B14F-4D97-AF65-F5344CB8AC3E}">
        <p14:creationId xmlns:p14="http://schemas.microsoft.com/office/powerpoint/2010/main" val="302899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9240-4140-666B-837B-8EFBFB826077}"/>
              </a:ext>
            </a:extLst>
          </p:cNvPr>
          <p:cNvSpPr>
            <a:spLocks noGrp="1"/>
          </p:cNvSpPr>
          <p:nvPr>
            <p:ph type="title"/>
          </p:nvPr>
        </p:nvSpPr>
        <p:spPr>
          <a:xfrm>
            <a:off x="829781" y="2708804"/>
            <a:ext cx="3698803" cy="1440394"/>
          </a:xfrm>
          <a:noFill/>
          <a:ln>
            <a:solidFill>
              <a:schemeClr val="tx1"/>
            </a:solidFill>
          </a:ln>
        </p:spPr>
        <p:txBody>
          <a:bodyPr>
            <a:normAutofit/>
          </a:bodyPr>
          <a:lstStyle/>
          <a:p>
            <a:r>
              <a:rPr lang="en-US" sz="2400" dirty="0">
                <a:solidFill>
                  <a:schemeClr val="bg1"/>
                </a:solidFill>
              </a:rPr>
              <a:t>Data Preprocessing</a:t>
            </a:r>
          </a:p>
        </p:txBody>
      </p:sp>
      <p:sp>
        <p:nvSpPr>
          <p:cNvPr id="8"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C0FD68BF-6269-B229-14DD-B272F8754C57}"/>
              </a:ext>
            </a:extLst>
          </p:cNvPr>
          <p:cNvSpPr>
            <a:spLocks noGrp="1"/>
          </p:cNvSpPr>
          <p:nvPr>
            <p:ph idx="1"/>
          </p:nvPr>
        </p:nvSpPr>
        <p:spPr>
          <a:xfrm>
            <a:off x="5315061" y="926106"/>
            <a:ext cx="6876939" cy="5663880"/>
          </a:xfrm>
        </p:spPr>
        <p:txBody>
          <a:bodyPr>
            <a:normAutofit/>
          </a:bodyPr>
          <a:lstStyle/>
          <a:p>
            <a:pPr marL="228600" lvl="1" indent="0">
              <a:lnSpc>
                <a:spcPct val="90000"/>
              </a:lnSpc>
              <a:buNone/>
            </a:pPr>
            <a:r>
              <a:rPr lang="en-US" dirty="0">
                <a:solidFill>
                  <a:schemeClr val="bg1"/>
                </a:solidFill>
              </a:rPr>
              <a:t>Steps </a:t>
            </a:r>
          </a:p>
          <a:p>
            <a:pPr lvl="1">
              <a:lnSpc>
                <a:spcPct val="90000"/>
              </a:lnSpc>
            </a:pPr>
            <a:r>
              <a:rPr lang="en-US" dirty="0">
                <a:solidFill>
                  <a:schemeClr val="bg1"/>
                </a:solidFill>
              </a:rPr>
              <a:t>Dropped  unnecessary columns which did not add any value.</a:t>
            </a:r>
          </a:p>
          <a:p>
            <a:pPr lvl="1">
              <a:lnSpc>
                <a:spcPct val="90000"/>
              </a:lnSpc>
            </a:pPr>
            <a:r>
              <a:rPr lang="en-US" dirty="0">
                <a:solidFill>
                  <a:schemeClr val="bg1"/>
                </a:solidFill>
              </a:rPr>
              <a:t>Dropped identical columns which gave the same information.</a:t>
            </a:r>
          </a:p>
          <a:p>
            <a:pPr lvl="1">
              <a:lnSpc>
                <a:spcPct val="90000"/>
              </a:lnSpc>
            </a:pPr>
            <a:r>
              <a:rPr lang="en-US" dirty="0">
                <a:solidFill>
                  <a:schemeClr val="bg1"/>
                </a:solidFill>
              </a:rPr>
              <a:t>For example</a:t>
            </a:r>
          </a:p>
          <a:p>
            <a:pPr lvl="3">
              <a:lnSpc>
                <a:spcPct val="90000"/>
              </a:lnSpc>
            </a:pPr>
            <a:r>
              <a:rPr lang="en-US" sz="1600" b="1" dirty="0" err="1">
                <a:solidFill>
                  <a:srgbClr val="000000"/>
                </a:solidFill>
                <a:effectLst/>
                <a:latin typeface="Times New Roman" panose="02020603050405020304" pitchFamily="18" charset="0"/>
                <a:ea typeface="Times New Roman" panose="02020603050405020304" pitchFamily="18" charset="0"/>
              </a:rPr>
              <a:t>host_total_listings_count</a:t>
            </a:r>
            <a:r>
              <a:rPr lang="en-US" sz="1600" dirty="0">
                <a:solidFill>
                  <a:srgbClr val="000000"/>
                </a:solidFill>
                <a:effectLst/>
                <a:latin typeface="Times New Roman" panose="02020603050405020304" pitchFamily="18" charset="0"/>
                <a:ea typeface="Times New Roman" panose="02020603050405020304" pitchFamily="18" charset="0"/>
              </a:rPr>
              <a:t> and </a:t>
            </a:r>
            <a:r>
              <a:rPr lang="en-US" sz="1600" b="1" dirty="0" err="1">
                <a:solidFill>
                  <a:srgbClr val="000000"/>
                </a:solidFill>
                <a:effectLst/>
                <a:latin typeface="Times New Roman" panose="02020603050405020304" pitchFamily="18" charset="0"/>
                <a:ea typeface="Times New Roman" panose="02020603050405020304" pitchFamily="18" charset="0"/>
              </a:rPr>
              <a:t>host_listings_count</a:t>
            </a:r>
            <a:r>
              <a:rPr lang="en-US" sz="1600" dirty="0">
                <a:solidFill>
                  <a:srgbClr val="000000"/>
                </a:solidFill>
                <a:effectLst/>
                <a:latin typeface="Times New Roman" panose="02020603050405020304" pitchFamily="18" charset="0"/>
                <a:ea typeface="Times New Roman" panose="02020603050405020304" pitchFamily="18" charset="0"/>
              </a:rPr>
              <a:t> is almost unique</a:t>
            </a:r>
            <a:r>
              <a:rPr lang="en-US" sz="1600" dirty="0">
                <a:solidFill>
                  <a:srgbClr val="000000"/>
                </a:solidFill>
                <a:latin typeface="Times New Roman" panose="02020603050405020304" pitchFamily="18" charset="0"/>
                <a:ea typeface="Times New Roman" panose="02020603050405020304" pitchFamily="18" charset="0"/>
              </a:rPr>
              <a:t>.</a:t>
            </a:r>
          </a:p>
          <a:p>
            <a:pPr lvl="3">
              <a:lnSpc>
                <a:spcPct val="90000"/>
              </a:lnSpc>
            </a:pPr>
            <a:r>
              <a:rPr lang="en-US" sz="1600" b="1" dirty="0">
                <a:solidFill>
                  <a:srgbClr val="000000"/>
                </a:solidFill>
                <a:effectLst/>
                <a:latin typeface="Times New Roman" panose="02020603050405020304" pitchFamily="18" charset="0"/>
                <a:ea typeface="Times New Roman" panose="02020603050405020304" pitchFamily="18" charset="0"/>
              </a:rPr>
              <a:t>maximum_nights_avg_ntm</a:t>
            </a:r>
            <a:r>
              <a:rPr lang="en-US" sz="1600" dirty="0">
                <a:solidFill>
                  <a:srgbClr val="000000"/>
                </a:solidFill>
                <a:effectLst/>
                <a:latin typeface="Times New Roman" panose="02020603050405020304" pitchFamily="18" charset="0"/>
                <a:ea typeface="Times New Roman" panose="02020603050405020304" pitchFamily="18" charset="0"/>
              </a:rPr>
              <a:t>,</a:t>
            </a:r>
            <a:r>
              <a:rPr lang="en-US" sz="1600" b="1" dirty="0">
                <a:solidFill>
                  <a:srgbClr val="000000"/>
                </a:solidFill>
                <a:effectLst/>
                <a:latin typeface="Times New Roman" panose="02020603050405020304" pitchFamily="18" charset="0"/>
                <a:ea typeface="Times New Roman" panose="02020603050405020304" pitchFamily="18" charset="0"/>
              </a:rPr>
              <a:t>minimum_nights_avg_ntm,maximum_maximum_nights</a:t>
            </a:r>
            <a:r>
              <a:rPr lang="en-US" sz="1600" dirty="0">
                <a:solidFill>
                  <a:srgbClr val="000000"/>
                </a:solidFill>
                <a:effectLst/>
                <a:latin typeface="Times New Roman" panose="02020603050405020304" pitchFamily="18" charset="0"/>
                <a:ea typeface="Times New Roman" panose="02020603050405020304" pitchFamily="18" charset="0"/>
              </a:rPr>
              <a:t>,</a:t>
            </a:r>
            <a:r>
              <a:rPr lang="en-US" sz="1600" b="1" dirty="0">
                <a:solidFill>
                  <a:srgbClr val="000000"/>
                </a:solidFill>
                <a:effectLst/>
                <a:latin typeface="Times New Roman" panose="02020603050405020304" pitchFamily="18" charset="0"/>
                <a:ea typeface="Times New Roman" panose="02020603050405020304" pitchFamily="18" charset="0"/>
              </a:rPr>
              <a:t>minimum_maximum_nights,maximum_minimum_nights</a:t>
            </a:r>
            <a:r>
              <a:rPr lang="en-US" sz="1600" dirty="0">
                <a:solidFill>
                  <a:srgbClr val="000000"/>
                </a:solidFill>
                <a:effectLst/>
                <a:latin typeface="Times New Roman" panose="02020603050405020304" pitchFamily="18" charset="0"/>
                <a:ea typeface="Times New Roman" panose="02020603050405020304" pitchFamily="18" charset="0"/>
              </a:rPr>
              <a:t>,</a:t>
            </a:r>
            <a:r>
              <a:rPr lang="en-US" sz="1600" b="1" dirty="0">
                <a:solidFill>
                  <a:srgbClr val="000000"/>
                </a:solidFill>
                <a:effectLst/>
                <a:latin typeface="Times New Roman" panose="02020603050405020304" pitchFamily="18" charset="0"/>
                <a:ea typeface="Times New Roman" panose="02020603050405020304" pitchFamily="18" charset="0"/>
              </a:rPr>
              <a:t>minimum_minimum_nights</a:t>
            </a:r>
            <a:r>
              <a:rPr lang="en-US" sz="1600" dirty="0">
                <a:solidFill>
                  <a:srgbClr val="000000"/>
                </a:solidFill>
                <a:effectLst/>
                <a:latin typeface="Times New Roman" panose="02020603050405020304" pitchFamily="18" charset="0"/>
                <a:ea typeface="Times New Roman" panose="02020603050405020304" pitchFamily="18" charset="0"/>
              </a:rPr>
              <a:t>,</a:t>
            </a:r>
            <a:r>
              <a:rPr lang="en-US" sz="1600" b="1" dirty="0">
                <a:solidFill>
                  <a:srgbClr val="000000"/>
                </a:solidFill>
                <a:effectLst/>
                <a:latin typeface="Times New Roman" panose="02020603050405020304" pitchFamily="18" charset="0"/>
                <a:ea typeface="Times New Roman" panose="02020603050405020304" pitchFamily="18" charset="0"/>
              </a:rPr>
              <a:t>minimum_nights</a:t>
            </a:r>
            <a:r>
              <a:rPr lang="en-US" sz="1600" dirty="0">
                <a:solidFill>
                  <a:srgbClr val="000000"/>
                </a:solidFill>
                <a:effectLst/>
                <a:latin typeface="Times New Roman" panose="02020603050405020304" pitchFamily="18" charset="0"/>
                <a:ea typeface="Times New Roman" panose="02020603050405020304" pitchFamily="18" charset="0"/>
              </a:rPr>
              <a:t>,</a:t>
            </a:r>
            <a:r>
              <a:rPr lang="en-US" sz="1600" b="1" dirty="0">
                <a:solidFill>
                  <a:srgbClr val="000000"/>
                </a:solidFill>
                <a:effectLst/>
                <a:latin typeface="Times New Roman" panose="02020603050405020304" pitchFamily="18" charset="0"/>
                <a:ea typeface="Times New Roman" panose="02020603050405020304" pitchFamily="18" charset="0"/>
              </a:rPr>
              <a:t>maximum_nights</a:t>
            </a:r>
            <a:r>
              <a:rPr lang="en-US" sz="1600" b="1" dirty="0">
                <a:solidFill>
                  <a:srgbClr val="000000"/>
                </a:solidFill>
                <a:latin typeface="Times New Roman" panose="02020603050405020304" pitchFamily="18" charset="0"/>
                <a:ea typeface="Times New Roman" panose="02020603050405020304" pitchFamily="18" charset="0"/>
              </a:rPr>
              <a:t>. </a:t>
            </a:r>
            <a:r>
              <a:rPr lang="en-US" sz="1600" dirty="0">
                <a:solidFill>
                  <a:srgbClr val="000000"/>
                </a:solidFill>
                <a:latin typeface="Times New Roman" panose="02020603050405020304" pitchFamily="18" charset="0"/>
                <a:ea typeface="Times New Roman" panose="02020603050405020304" pitchFamily="18" charset="0"/>
              </a:rPr>
              <a:t>These did not add any values.</a:t>
            </a:r>
            <a:endParaRPr lang="en-US" dirty="0">
              <a:solidFill>
                <a:schemeClr val="bg1"/>
              </a:solidFill>
            </a:endParaRPr>
          </a:p>
          <a:p>
            <a:pPr lvl="2">
              <a:lnSpc>
                <a:spcPct val="90000"/>
              </a:lnSpc>
            </a:pPr>
            <a:r>
              <a:rPr lang="en-US" dirty="0">
                <a:solidFill>
                  <a:schemeClr val="bg1"/>
                </a:solidFill>
              </a:rPr>
              <a:t>There were few more like, </a:t>
            </a:r>
            <a:r>
              <a:rPr lang="en-US" b="1" dirty="0" err="1">
                <a:solidFill>
                  <a:schemeClr val="bg1"/>
                </a:solidFill>
              </a:rPr>
              <a:t>host_url,host_thumbnail</a:t>
            </a:r>
            <a:r>
              <a:rPr lang="en-US" b="1" dirty="0">
                <a:solidFill>
                  <a:schemeClr val="bg1"/>
                </a:solidFill>
              </a:rPr>
              <a:t>, </a:t>
            </a:r>
            <a:r>
              <a:rPr lang="en-US" b="1" dirty="0" err="1">
                <a:solidFill>
                  <a:schemeClr val="bg1"/>
                </a:solidFill>
              </a:rPr>
              <a:t>picture_url,picture_url</a:t>
            </a:r>
            <a:r>
              <a:rPr lang="en-US" b="1" dirty="0">
                <a:solidFill>
                  <a:schemeClr val="bg1"/>
                </a:solidFill>
              </a:rPr>
              <a:t> </a:t>
            </a:r>
            <a:r>
              <a:rPr lang="en-US" dirty="0">
                <a:solidFill>
                  <a:schemeClr val="bg1"/>
                </a:solidFill>
              </a:rPr>
              <a:t>and more useless columns which we dropped.</a:t>
            </a:r>
          </a:p>
          <a:p>
            <a:pPr lvl="1">
              <a:lnSpc>
                <a:spcPct val="90000"/>
              </a:lnSpc>
            </a:pPr>
            <a:endParaRPr lang="en-US" dirty="0">
              <a:solidFill>
                <a:schemeClr val="bg1"/>
              </a:solidFill>
            </a:endParaRPr>
          </a:p>
          <a:p>
            <a:pPr lvl="1">
              <a:lnSpc>
                <a:spcPct val="90000"/>
              </a:lnSpc>
            </a:pPr>
            <a:r>
              <a:rPr lang="en-US" dirty="0">
                <a:solidFill>
                  <a:schemeClr val="bg1"/>
                </a:solidFill>
              </a:rPr>
              <a:t>Changed few column datatypes for example </a:t>
            </a:r>
            <a:r>
              <a:rPr lang="en-US" dirty="0" err="1">
                <a:solidFill>
                  <a:schemeClr val="bg1"/>
                </a:solidFill>
              </a:rPr>
              <a:t>datetype</a:t>
            </a:r>
            <a:r>
              <a:rPr lang="en-US" dirty="0">
                <a:solidFill>
                  <a:schemeClr val="bg1"/>
                </a:solidFill>
              </a:rPr>
              <a:t> and remove every special characters.</a:t>
            </a:r>
          </a:p>
          <a:p>
            <a:pPr lvl="1">
              <a:lnSpc>
                <a:spcPct val="90000"/>
              </a:lnSpc>
            </a:pPr>
            <a:r>
              <a:rPr lang="en-US" dirty="0">
                <a:solidFill>
                  <a:schemeClr val="bg1"/>
                </a:solidFill>
              </a:rPr>
              <a:t>Handled missing value by dropping those with fewer missing value and for the rest used imputing.</a:t>
            </a:r>
          </a:p>
          <a:p>
            <a:pPr lvl="1">
              <a:lnSpc>
                <a:spcPct val="90000"/>
              </a:lnSpc>
            </a:pPr>
            <a:endParaRPr lang="en-US" dirty="0">
              <a:solidFill>
                <a:schemeClr val="bg1"/>
              </a:solidFill>
            </a:endParaRPr>
          </a:p>
          <a:p>
            <a:pPr lvl="1">
              <a:lnSpc>
                <a:spcPct val="90000"/>
              </a:lnSpc>
            </a:pPr>
            <a:endParaRPr lang="en-US" dirty="0">
              <a:solidFill>
                <a:schemeClr val="bg1"/>
              </a:solidFill>
            </a:endParaRPr>
          </a:p>
        </p:txBody>
      </p:sp>
    </p:spTree>
    <p:extLst>
      <p:ext uri="{BB962C8B-B14F-4D97-AF65-F5344CB8AC3E}">
        <p14:creationId xmlns:p14="http://schemas.microsoft.com/office/powerpoint/2010/main" val="281538345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A49240-4140-666B-837B-8EFBFB826077}"/>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US"/>
              <a:t>Data Preprocessing</a:t>
            </a:r>
          </a:p>
        </p:txBody>
      </p:sp>
      <p:sp>
        <p:nvSpPr>
          <p:cNvPr id="6" name="Content Placeholder 2">
            <a:extLst>
              <a:ext uri="{FF2B5EF4-FFF2-40B4-BE49-F238E27FC236}">
                <a16:creationId xmlns:a16="http://schemas.microsoft.com/office/drawing/2014/main" id="{C0FD68BF-6269-B229-14DD-B272F8754C57}"/>
              </a:ext>
            </a:extLst>
          </p:cNvPr>
          <p:cNvSpPr>
            <a:spLocks noGrp="1"/>
          </p:cNvSpPr>
          <p:nvPr>
            <p:ph idx="1"/>
          </p:nvPr>
        </p:nvSpPr>
        <p:spPr>
          <a:xfrm>
            <a:off x="804672" y="2858703"/>
            <a:ext cx="4475892" cy="3042547"/>
          </a:xfrm>
        </p:spPr>
        <p:txBody>
          <a:bodyPr>
            <a:normAutofit/>
          </a:bodyPr>
          <a:lstStyle/>
          <a:p>
            <a:pPr marL="228600" lvl="1" indent="0">
              <a:buNone/>
            </a:pPr>
            <a:r>
              <a:rPr lang="en-US" dirty="0">
                <a:solidFill>
                  <a:srgbClr val="FFFFFF"/>
                </a:solidFill>
              </a:rPr>
              <a:t>An overview of rates per room</a:t>
            </a:r>
          </a:p>
          <a:p>
            <a:pPr marL="228600" lvl="1" indent="0">
              <a:buNone/>
            </a:pPr>
            <a:endParaRPr lang="en-US" dirty="0">
              <a:solidFill>
                <a:srgbClr val="FFFFFF"/>
              </a:solidFill>
            </a:endParaRPr>
          </a:p>
        </p:txBody>
      </p:sp>
      <p:sp>
        <p:nvSpPr>
          <p:cNvPr id="15" name="Rectangle 14">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histogram&#10;&#10;Description automatically generated">
            <a:extLst>
              <a:ext uri="{FF2B5EF4-FFF2-40B4-BE49-F238E27FC236}">
                <a16:creationId xmlns:a16="http://schemas.microsoft.com/office/drawing/2014/main" id="{3971ED11-3ADC-33F8-83AD-94213C78A63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4692" y="1866811"/>
            <a:ext cx="4159568" cy="2807708"/>
          </a:xfrm>
          <a:prstGeom prst="rect">
            <a:avLst/>
          </a:prstGeom>
        </p:spPr>
      </p:pic>
    </p:spTree>
    <p:extLst>
      <p:ext uri="{BB962C8B-B14F-4D97-AF65-F5344CB8AC3E}">
        <p14:creationId xmlns:p14="http://schemas.microsoft.com/office/powerpoint/2010/main" val="1610047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9240-4140-666B-837B-8EFBFB826077}"/>
              </a:ext>
            </a:extLst>
          </p:cNvPr>
          <p:cNvSpPr>
            <a:spLocks noGrp="1"/>
          </p:cNvSpPr>
          <p:nvPr>
            <p:ph type="title"/>
          </p:nvPr>
        </p:nvSpPr>
        <p:spPr>
          <a:xfrm>
            <a:off x="829781" y="2708804"/>
            <a:ext cx="3698803" cy="1440394"/>
          </a:xfrm>
          <a:noFill/>
          <a:ln>
            <a:solidFill>
              <a:schemeClr val="tx1"/>
            </a:solidFill>
          </a:ln>
        </p:spPr>
        <p:txBody>
          <a:bodyPr>
            <a:normAutofit/>
          </a:bodyPr>
          <a:lstStyle/>
          <a:p>
            <a:r>
              <a:rPr lang="en-US" sz="2400" dirty="0">
                <a:solidFill>
                  <a:schemeClr val="bg1"/>
                </a:solidFill>
              </a:rPr>
              <a:t>Data Preprocessing</a:t>
            </a:r>
          </a:p>
        </p:txBody>
      </p:sp>
      <p:sp>
        <p:nvSpPr>
          <p:cNvPr id="8"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C0FD68BF-6269-B229-14DD-B272F8754C57}"/>
              </a:ext>
            </a:extLst>
          </p:cNvPr>
          <p:cNvSpPr>
            <a:spLocks noGrp="1"/>
          </p:cNvSpPr>
          <p:nvPr>
            <p:ph idx="1"/>
          </p:nvPr>
        </p:nvSpPr>
        <p:spPr>
          <a:xfrm>
            <a:off x="5315061" y="926106"/>
            <a:ext cx="6876939" cy="5663880"/>
          </a:xfrm>
        </p:spPr>
        <p:txBody>
          <a:bodyPr>
            <a:normAutofit/>
          </a:bodyPr>
          <a:lstStyle/>
          <a:p>
            <a:pPr lvl="1">
              <a:lnSpc>
                <a:spcPct val="90000"/>
              </a:lnSpc>
            </a:pPr>
            <a:r>
              <a:rPr lang="en-US" dirty="0">
                <a:solidFill>
                  <a:schemeClr val="bg1"/>
                </a:solidFill>
              </a:rPr>
              <a:t>Let's look at Price column</a:t>
            </a:r>
          </a:p>
          <a:p>
            <a:pPr lvl="1">
              <a:lnSpc>
                <a:spcPct val="90000"/>
              </a:lnSpc>
            </a:pPr>
            <a:r>
              <a:rPr lang="en-US" dirty="0">
                <a:solidFill>
                  <a:schemeClr val="bg1"/>
                </a:solidFill>
              </a:rPr>
              <a:t>Its hard to believe that someone would spend more tan 20000 on an Airbnb. </a:t>
            </a:r>
          </a:p>
          <a:p>
            <a:pPr lvl="1">
              <a:lnSpc>
                <a:spcPct val="90000"/>
              </a:lnSpc>
            </a:pPr>
            <a:endParaRPr lang="en-US" dirty="0">
              <a:solidFill>
                <a:schemeClr val="bg1"/>
              </a:solidFill>
            </a:endParaRPr>
          </a:p>
          <a:p>
            <a:pPr lvl="1">
              <a:lnSpc>
                <a:spcPct val="90000"/>
              </a:lnSpc>
            </a:pPr>
            <a:endParaRPr lang="en-US" dirty="0">
              <a:solidFill>
                <a:schemeClr val="bg1"/>
              </a:solidFill>
            </a:endParaRPr>
          </a:p>
          <a:p>
            <a:pPr lvl="1">
              <a:lnSpc>
                <a:spcPct val="90000"/>
              </a:lnSpc>
            </a:pPr>
            <a:endParaRPr lang="en-US" dirty="0">
              <a:solidFill>
                <a:schemeClr val="bg1"/>
              </a:solidFill>
            </a:endParaRPr>
          </a:p>
          <a:p>
            <a:pPr lvl="1">
              <a:lnSpc>
                <a:spcPct val="90000"/>
              </a:lnSpc>
            </a:pPr>
            <a:endParaRPr lang="en-US" dirty="0">
              <a:solidFill>
                <a:schemeClr val="bg1"/>
              </a:solidFill>
            </a:endParaRPr>
          </a:p>
          <a:p>
            <a:pPr lvl="1">
              <a:lnSpc>
                <a:spcPct val="90000"/>
              </a:lnSpc>
            </a:pPr>
            <a:endParaRPr lang="en-US" dirty="0">
              <a:solidFill>
                <a:schemeClr val="bg1"/>
              </a:solidFill>
            </a:endParaRPr>
          </a:p>
          <a:p>
            <a:pPr lvl="1">
              <a:lnSpc>
                <a:spcPct val="90000"/>
              </a:lnSpc>
            </a:pPr>
            <a:endParaRPr lang="en-US" dirty="0">
              <a:solidFill>
                <a:schemeClr val="bg1"/>
              </a:solidFill>
            </a:endParaRPr>
          </a:p>
          <a:p>
            <a:pPr lvl="1">
              <a:lnSpc>
                <a:spcPct val="90000"/>
              </a:lnSpc>
            </a:pPr>
            <a:endParaRPr lang="en-US" dirty="0">
              <a:solidFill>
                <a:schemeClr val="bg1"/>
              </a:solidFill>
            </a:endParaRPr>
          </a:p>
          <a:p>
            <a:pPr marL="228600" lvl="1" indent="0">
              <a:lnSpc>
                <a:spcPct val="90000"/>
              </a:lnSpc>
              <a:buNone/>
            </a:pPr>
            <a:r>
              <a:rPr lang="en-US" dirty="0">
                <a:solidFill>
                  <a:schemeClr val="bg1"/>
                </a:solidFill>
              </a:rPr>
              <a:t>So, we only considered property </a:t>
            </a:r>
          </a:p>
          <a:p>
            <a:pPr marL="228600" lvl="1" indent="0">
              <a:lnSpc>
                <a:spcPct val="90000"/>
              </a:lnSpc>
              <a:buNone/>
            </a:pPr>
            <a:r>
              <a:rPr lang="en-US" dirty="0">
                <a:solidFill>
                  <a:schemeClr val="bg1"/>
                </a:solidFill>
              </a:rPr>
              <a:t>under 1000</a:t>
            </a:r>
          </a:p>
          <a:p>
            <a:pPr marL="228600" lvl="1" indent="0">
              <a:lnSpc>
                <a:spcPct val="90000"/>
              </a:lnSpc>
              <a:buNone/>
            </a:pPr>
            <a:endParaRPr lang="en-US" dirty="0">
              <a:solidFill>
                <a:schemeClr val="bg1"/>
              </a:solidFill>
            </a:endParaRPr>
          </a:p>
        </p:txBody>
      </p:sp>
      <p:pic>
        <p:nvPicPr>
          <p:cNvPr id="4" name="Picture 3" descr="Chart, scatter chart&#10;&#10;Description automatically generated">
            <a:extLst>
              <a:ext uri="{FF2B5EF4-FFF2-40B4-BE49-F238E27FC236}">
                <a16:creationId xmlns:a16="http://schemas.microsoft.com/office/drawing/2014/main" id="{35437D6A-E3CE-C97D-1060-5F64265C2C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1700" y="1765299"/>
            <a:ext cx="3257389" cy="2383899"/>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2E72558C-6CD9-EAB4-2E2B-323905F03A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25478" y="4266349"/>
            <a:ext cx="3311982" cy="2383899"/>
          </a:xfrm>
          <a:prstGeom prst="rect">
            <a:avLst/>
          </a:prstGeom>
        </p:spPr>
      </p:pic>
    </p:spTree>
    <p:extLst>
      <p:ext uri="{BB962C8B-B14F-4D97-AF65-F5344CB8AC3E}">
        <p14:creationId xmlns:p14="http://schemas.microsoft.com/office/powerpoint/2010/main" val="287888785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A49240-4140-666B-837B-8EFBFB826077}"/>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US"/>
              <a:t>Data Preprocessing</a:t>
            </a:r>
          </a:p>
        </p:txBody>
      </p:sp>
      <p:sp>
        <p:nvSpPr>
          <p:cNvPr id="6" name="Content Placeholder 2">
            <a:extLst>
              <a:ext uri="{FF2B5EF4-FFF2-40B4-BE49-F238E27FC236}">
                <a16:creationId xmlns:a16="http://schemas.microsoft.com/office/drawing/2014/main" id="{C0FD68BF-6269-B229-14DD-B272F8754C57}"/>
              </a:ext>
            </a:extLst>
          </p:cNvPr>
          <p:cNvSpPr>
            <a:spLocks noGrp="1"/>
          </p:cNvSpPr>
          <p:nvPr>
            <p:ph idx="1"/>
          </p:nvPr>
        </p:nvSpPr>
        <p:spPr>
          <a:xfrm>
            <a:off x="804672" y="2858703"/>
            <a:ext cx="4475892" cy="3042547"/>
          </a:xfrm>
        </p:spPr>
        <p:txBody>
          <a:bodyPr>
            <a:normAutofit/>
          </a:bodyPr>
          <a:lstStyle/>
          <a:p>
            <a:pPr marL="228600" lvl="1" indent="0">
              <a:buNone/>
            </a:pPr>
            <a:r>
              <a:rPr lang="en-US" dirty="0">
                <a:solidFill>
                  <a:srgbClr val="FFFFFF"/>
                </a:solidFill>
              </a:rPr>
              <a:t>Average price per room type</a:t>
            </a:r>
          </a:p>
          <a:p>
            <a:pPr marL="228600" lvl="1" indent="0">
              <a:buNone/>
            </a:pPr>
            <a:endParaRPr lang="en-US" dirty="0">
              <a:solidFill>
                <a:srgbClr val="FFFFFF"/>
              </a:solidFill>
            </a:endParaRPr>
          </a:p>
          <a:p>
            <a:pPr marL="228600" lvl="1" indent="0">
              <a:buNone/>
            </a:pPr>
            <a:endParaRPr lang="en-US" dirty="0">
              <a:solidFill>
                <a:srgbClr val="FFFFFF"/>
              </a:solidFill>
            </a:endParaRPr>
          </a:p>
        </p:txBody>
      </p:sp>
      <p:sp>
        <p:nvSpPr>
          <p:cNvPr id="15" name="Rectangle 14">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bar chart&#10;&#10;Description automatically generated">
            <a:extLst>
              <a:ext uri="{FF2B5EF4-FFF2-40B4-BE49-F238E27FC236}">
                <a16:creationId xmlns:a16="http://schemas.microsoft.com/office/drawing/2014/main" id="{915090F4-5B37-0303-59AA-DAD679EFB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4692" y="1872010"/>
            <a:ext cx="4159568" cy="2797309"/>
          </a:xfrm>
          <a:prstGeom prst="rect">
            <a:avLst/>
          </a:prstGeom>
        </p:spPr>
      </p:pic>
    </p:spTree>
    <p:extLst>
      <p:ext uri="{BB962C8B-B14F-4D97-AF65-F5344CB8AC3E}">
        <p14:creationId xmlns:p14="http://schemas.microsoft.com/office/powerpoint/2010/main" val="2421186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3">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5">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A49240-4140-666B-837B-8EFBFB826077}"/>
              </a:ext>
            </a:extLst>
          </p:cNvPr>
          <p:cNvSpPr>
            <a:spLocks noGrp="1"/>
          </p:cNvSpPr>
          <p:nvPr>
            <p:ph type="title"/>
          </p:nvPr>
        </p:nvSpPr>
        <p:spPr>
          <a:xfrm>
            <a:off x="1600200" y="4623492"/>
            <a:ext cx="8991600" cy="1264762"/>
          </a:xfrm>
        </p:spPr>
        <p:txBody>
          <a:bodyPr vert="horz" lIns="274320" tIns="182880" rIns="274320" bIns="182880" rtlCol="0" anchor="ctr" anchorCtr="1">
            <a:normAutofit/>
          </a:bodyPr>
          <a:lstStyle/>
          <a:p>
            <a:r>
              <a:rPr lang="en-US" sz="3200"/>
              <a:t>Model Exploration</a:t>
            </a:r>
            <a:endParaRPr lang="en-US" sz="3200" dirty="0"/>
          </a:p>
        </p:txBody>
      </p:sp>
      <p:graphicFrame>
        <p:nvGraphicFramePr>
          <p:cNvPr id="10" name="Diagram 9">
            <a:extLst>
              <a:ext uri="{FF2B5EF4-FFF2-40B4-BE49-F238E27FC236}">
                <a16:creationId xmlns:a16="http://schemas.microsoft.com/office/drawing/2014/main" id="{8C4F783C-FF58-1133-7537-84642D523598}"/>
              </a:ext>
            </a:extLst>
          </p:cNvPr>
          <p:cNvGraphicFramePr/>
          <p:nvPr>
            <p:extLst>
              <p:ext uri="{D42A27DB-BD31-4B8C-83A1-F6EECF244321}">
                <p14:modId xmlns:p14="http://schemas.microsoft.com/office/powerpoint/2010/main" val="2387390711"/>
              </p:ext>
            </p:extLst>
          </p:nvPr>
        </p:nvGraphicFramePr>
        <p:xfrm>
          <a:off x="3111500" y="433587"/>
          <a:ext cx="5969000" cy="4051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8544110"/>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6D118E90-A8D1-41A8-B29B-06A3554D9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A49240-4140-666B-837B-8EFBFB826077}"/>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Base </a:t>
            </a:r>
            <a:r>
              <a:rPr lang="en-US" sz="3200"/>
              <a:t>mODel</a:t>
            </a:r>
            <a:endParaRPr lang="en-US" sz="3200" dirty="0"/>
          </a:p>
        </p:txBody>
      </p:sp>
      <p:sp>
        <p:nvSpPr>
          <p:cNvPr id="53" name="Rectangle 52">
            <a:extLst>
              <a:ext uri="{FF2B5EF4-FFF2-40B4-BE49-F238E27FC236}">
                <a16:creationId xmlns:a16="http://schemas.microsoft.com/office/drawing/2014/main" id="{23737A38-06E9-444D-9349-4EA8F3A8C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0320" y="640555"/>
            <a:ext cx="7071360" cy="33120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219FCCB8-5A8A-43BA-B60E-759FC80FF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6436" y="806112"/>
            <a:ext cx="6739128" cy="2980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graphical user interface&#10;&#10;Description automatically generated">
            <a:extLst>
              <a:ext uri="{FF2B5EF4-FFF2-40B4-BE49-F238E27FC236}">
                <a16:creationId xmlns:a16="http://schemas.microsoft.com/office/drawing/2014/main" id="{026CD0BD-1A96-DD6C-A034-6036A5868D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1028" y="1703664"/>
            <a:ext cx="6409944" cy="1241662"/>
          </a:xfrm>
          <a:prstGeom prst="rect">
            <a:avLst/>
          </a:prstGeom>
        </p:spPr>
      </p:pic>
    </p:spTree>
    <p:extLst>
      <p:ext uri="{BB962C8B-B14F-4D97-AF65-F5344CB8AC3E}">
        <p14:creationId xmlns:p14="http://schemas.microsoft.com/office/powerpoint/2010/main" val="1172654282"/>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9240-4140-666B-837B-8EFBFB826077}"/>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Linear Regression and SVM </a:t>
            </a:r>
          </a:p>
        </p:txBody>
      </p:sp>
      <p:sp>
        <p:nvSpPr>
          <p:cNvPr id="65" name="Rectangle 64">
            <a:extLst>
              <a:ext uri="{FF2B5EF4-FFF2-40B4-BE49-F238E27FC236}">
                <a16:creationId xmlns:a16="http://schemas.microsoft.com/office/drawing/2014/main" id="{6A506655-B970-47ED-BFDA-5838E0B16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40555"/>
            <a:ext cx="10911840" cy="33120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32F4128B-B32E-45A4-BB94-297D82C3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6112"/>
            <a:ext cx="10579608" cy="29809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0FA52F99-5B3C-FE7E-B0D7-E3A1AC2EA08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9282" b="3"/>
          <a:stretch/>
        </p:blipFill>
        <p:spPr>
          <a:xfrm>
            <a:off x="970790" y="970704"/>
            <a:ext cx="5036481" cy="2651760"/>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A6CBC0CA-53ED-6A3E-0EDF-98665F58E7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5656" b="-3"/>
          <a:stretch/>
        </p:blipFill>
        <p:spPr>
          <a:xfrm>
            <a:off x="6173383" y="970705"/>
            <a:ext cx="5047828" cy="2663308"/>
          </a:xfrm>
          <a:prstGeom prst="rect">
            <a:avLst/>
          </a:prstGeom>
        </p:spPr>
      </p:pic>
    </p:spTree>
    <p:extLst>
      <p:ext uri="{BB962C8B-B14F-4D97-AF65-F5344CB8AC3E}">
        <p14:creationId xmlns:p14="http://schemas.microsoft.com/office/powerpoint/2010/main" val="3651408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6D118E90-A8D1-41A8-B29B-06A3554D9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A49240-4140-666B-837B-8EFBFB826077}"/>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KNN</a:t>
            </a:r>
          </a:p>
        </p:txBody>
      </p:sp>
      <p:sp>
        <p:nvSpPr>
          <p:cNvPr id="81" name="Rectangle 80">
            <a:extLst>
              <a:ext uri="{FF2B5EF4-FFF2-40B4-BE49-F238E27FC236}">
                <a16:creationId xmlns:a16="http://schemas.microsoft.com/office/drawing/2014/main" id="{23737A38-06E9-444D-9349-4EA8F3A8C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0320" y="640555"/>
            <a:ext cx="7071360" cy="33120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219FCCB8-5A8A-43BA-B60E-759FC80FF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6436" y="806112"/>
            <a:ext cx="6739128" cy="2980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 email&#10;&#10;Description automatically generated">
            <a:extLst>
              <a:ext uri="{FF2B5EF4-FFF2-40B4-BE49-F238E27FC236}">
                <a16:creationId xmlns:a16="http://schemas.microsoft.com/office/drawing/2014/main" id="{4EFAB0E0-CFA9-1B61-4A14-1AD31C6FCC7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7260"/>
          <a:stretch/>
        </p:blipFill>
        <p:spPr>
          <a:xfrm>
            <a:off x="2891028" y="1709204"/>
            <a:ext cx="6409944" cy="1174760"/>
          </a:xfrm>
          <a:prstGeom prst="rect">
            <a:avLst/>
          </a:prstGeom>
        </p:spPr>
      </p:pic>
    </p:spTree>
    <p:extLst>
      <p:ext uri="{BB962C8B-B14F-4D97-AF65-F5344CB8AC3E}">
        <p14:creationId xmlns:p14="http://schemas.microsoft.com/office/powerpoint/2010/main" val="67514524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9240-4140-666B-837B-8EFBFB826077}"/>
              </a:ext>
            </a:extLst>
          </p:cNvPr>
          <p:cNvSpPr>
            <a:spLocks noGrp="1"/>
          </p:cNvSpPr>
          <p:nvPr>
            <p:ph type="title"/>
          </p:nvPr>
        </p:nvSpPr>
        <p:spPr>
          <a:xfrm>
            <a:off x="829781" y="2708804"/>
            <a:ext cx="3698803" cy="1440394"/>
          </a:xfrm>
          <a:noFill/>
          <a:ln>
            <a:solidFill>
              <a:schemeClr val="tx1"/>
            </a:solidFill>
          </a:ln>
        </p:spPr>
        <p:txBody>
          <a:bodyPr>
            <a:normAutofit/>
          </a:bodyPr>
          <a:lstStyle/>
          <a:p>
            <a:r>
              <a:rPr lang="en-US" sz="2400">
                <a:solidFill>
                  <a:schemeClr val="tx1"/>
                </a:solidFill>
              </a:rPr>
              <a:t>Content</a:t>
            </a:r>
          </a:p>
        </p:txBody>
      </p:sp>
      <p:sp>
        <p:nvSpPr>
          <p:cNvPr id="8"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C015B3-9524-D8C8-1D88-D1FF96898066}"/>
              </a:ext>
            </a:extLst>
          </p:cNvPr>
          <p:cNvSpPr>
            <a:spLocks noGrp="1"/>
          </p:cNvSpPr>
          <p:nvPr>
            <p:ph idx="1"/>
          </p:nvPr>
        </p:nvSpPr>
        <p:spPr>
          <a:xfrm>
            <a:off x="6049182" y="802638"/>
            <a:ext cx="5408696" cy="5252722"/>
          </a:xfrm>
        </p:spPr>
        <p:txBody>
          <a:bodyPr anchor="ctr">
            <a:normAutofit/>
          </a:bodyPr>
          <a:lstStyle/>
          <a:p>
            <a:r>
              <a:rPr lang="en-US" dirty="0">
                <a:solidFill>
                  <a:schemeClr val="bg1"/>
                </a:solidFill>
              </a:rPr>
              <a:t>Problem Statement</a:t>
            </a:r>
          </a:p>
          <a:p>
            <a:r>
              <a:rPr lang="en-US" dirty="0">
                <a:solidFill>
                  <a:schemeClr val="bg1"/>
                </a:solidFill>
              </a:rPr>
              <a:t>Observations</a:t>
            </a:r>
          </a:p>
          <a:p>
            <a:r>
              <a:rPr lang="en-US" dirty="0">
                <a:solidFill>
                  <a:schemeClr val="bg1"/>
                </a:solidFill>
              </a:rPr>
              <a:t>Dataset</a:t>
            </a:r>
          </a:p>
          <a:p>
            <a:r>
              <a:rPr lang="en-US" dirty="0">
                <a:solidFill>
                  <a:schemeClr val="bg1"/>
                </a:solidFill>
              </a:rPr>
              <a:t>Data Cleaning and Preprocessing</a:t>
            </a:r>
          </a:p>
          <a:p>
            <a:r>
              <a:rPr lang="en-US" dirty="0">
                <a:solidFill>
                  <a:schemeClr val="bg1"/>
                </a:solidFill>
              </a:rPr>
              <a:t>Visualization</a:t>
            </a:r>
          </a:p>
          <a:p>
            <a:r>
              <a:rPr lang="en-US" dirty="0">
                <a:solidFill>
                  <a:schemeClr val="bg1"/>
                </a:solidFill>
              </a:rPr>
              <a:t>Regression Models</a:t>
            </a:r>
          </a:p>
          <a:p>
            <a:r>
              <a:rPr lang="en-US" dirty="0">
                <a:solidFill>
                  <a:schemeClr val="bg1"/>
                </a:solidFill>
              </a:rPr>
              <a:t>Solutions and Future Work</a:t>
            </a:r>
          </a:p>
          <a:p>
            <a:pPr lvl="1"/>
            <a:endParaRPr lang="en-US" dirty="0">
              <a:solidFill>
                <a:schemeClr val="bg1"/>
              </a:solidFill>
            </a:endParaRPr>
          </a:p>
        </p:txBody>
      </p:sp>
    </p:spTree>
    <p:extLst>
      <p:ext uri="{BB962C8B-B14F-4D97-AF65-F5344CB8AC3E}">
        <p14:creationId xmlns:p14="http://schemas.microsoft.com/office/powerpoint/2010/main" val="364878574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5" name="Rectangle 82">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A49240-4140-666B-837B-8EFBFB826077}"/>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Neural Net and Decision tree</a:t>
            </a:r>
          </a:p>
        </p:txBody>
      </p:sp>
      <p:pic>
        <p:nvPicPr>
          <p:cNvPr id="15" name="Picture 14" descr="Graphical user interface&#10;&#10;Description automatically generated with low confidence">
            <a:extLst>
              <a:ext uri="{FF2B5EF4-FFF2-40B4-BE49-F238E27FC236}">
                <a16:creationId xmlns:a16="http://schemas.microsoft.com/office/drawing/2014/main" id="{72334C53-3662-E2AA-DA5C-3CE6444C8E93}"/>
              </a:ext>
            </a:extLst>
          </p:cNvPr>
          <p:cNvPicPr>
            <a:picLocks noChangeAspect="1"/>
          </p:cNvPicPr>
          <p:nvPr/>
        </p:nvPicPr>
        <p:blipFill>
          <a:blip r:embed="rId2"/>
          <a:stretch>
            <a:fillRect/>
          </a:stretch>
        </p:blipFill>
        <p:spPr>
          <a:xfrm>
            <a:off x="1461852" y="1446376"/>
            <a:ext cx="8474592" cy="1059322"/>
          </a:xfrm>
          <a:prstGeom prst="rect">
            <a:avLst/>
          </a:prstGeom>
        </p:spPr>
      </p:pic>
      <p:pic>
        <p:nvPicPr>
          <p:cNvPr id="17" name="Picture 16">
            <a:extLst>
              <a:ext uri="{FF2B5EF4-FFF2-40B4-BE49-F238E27FC236}">
                <a16:creationId xmlns:a16="http://schemas.microsoft.com/office/drawing/2014/main" id="{0507353A-F21D-0983-DDCF-FB0EE87A2DDB}"/>
              </a:ext>
            </a:extLst>
          </p:cNvPr>
          <p:cNvPicPr>
            <a:picLocks noChangeAspect="1"/>
          </p:cNvPicPr>
          <p:nvPr/>
        </p:nvPicPr>
        <p:blipFill>
          <a:blip r:embed="rId3"/>
          <a:stretch>
            <a:fillRect/>
          </a:stretch>
        </p:blipFill>
        <p:spPr>
          <a:xfrm>
            <a:off x="1461852" y="3310328"/>
            <a:ext cx="8197896" cy="840282"/>
          </a:xfrm>
          <a:prstGeom prst="rect">
            <a:avLst/>
          </a:prstGeom>
        </p:spPr>
      </p:pic>
      <p:sp>
        <p:nvSpPr>
          <p:cNvPr id="20" name="TextBox 19">
            <a:extLst>
              <a:ext uri="{FF2B5EF4-FFF2-40B4-BE49-F238E27FC236}">
                <a16:creationId xmlns:a16="http://schemas.microsoft.com/office/drawing/2014/main" id="{437B0D8E-A691-16D3-3729-B88D4C234055}"/>
              </a:ext>
            </a:extLst>
          </p:cNvPr>
          <p:cNvSpPr txBox="1"/>
          <p:nvPr/>
        </p:nvSpPr>
        <p:spPr>
          <a:xfrm>
            <a:off x="1569976" y="899757"/>
            <a:ext cx="1261884" cy="369332"/>
          </a:xfrm>
          <a:prstGeom prst="rect">
            <a:avLst/>
          </a:prstGeom>
          <a:noFill/>
        </p:spPr>
        <p:txBody>
          <a:bodyPr wrap="none" rtlCol="0">
            <a:spAutoFit/>
          </a:bodyPr>
          <a:lstStyle/>
          <a:p>
            <a:r>
              <a:rPr lang="en-US" dirty="0"/>
              <a:t>Neural Net</a:t>
            </a:r>
          </a:p>
        </p:txBody>
      </p:sp>
      <p:sp>
        <p:nvSpPr>
          <p:cNvPr id="21" name="TextBox 20">
            <a:extLst>
              <a:ext uri="{FF2B5EF4-FFF2-40B4-BE49-F238E27FC236}">
                <a16:creationId xmlns:a16="http://schemas.microsoft.com/office/drawing/2014/main" id="{2C24573D-EFFC-657A-75A5-DD62F3D79128}"/>
              </a:ext>
            </a:extLst>
          </p:cNvPr>
          <p:cNvSpPr txBox="1"/>
          <p:nvPr/>
        </p:nvSpPr>
        <p:spPr>
          <a:xfrm>
            <a:off x="1472898" y="2763709"/>
            <a:ext cx="1456040" cy="369332"/>
          </a:xfrm>
          <a:prstGeom prst="rect">
            <a:avLst/>
          </a:prstGeom>
          <a:noFill/>
        </p:spPr>
        <p:txBody>
          <a:bodyPr wrap="none" rtlCol="0">
            <a:spAutoFit/>
          </a:bodyPr>
          <a:lstStyle/>
          <a:p>
            <a:r>
              <a:rPr lang="en-US" dirty="0"/>
              <a:t>Decision Tree</a:t>
            </a:r>
          </a:p>
        </p:txBody>
      </p:sp>
    </p:spTree>
    <p:extLst>
      <p:ext uri="{BB962C8B-B14F-4D97-AF65-F5344CB8AC3E}">
        <p14:creationId xmlns:p14="http://schemas.microsoft.com/office/powerpoint/2010/main" val="2261916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9240-4140-666B-837B-8EFBFB826077}"/>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Random Forest and Gradient Boosting </a:t>
            </a:r>
          </a:p>
        </p:txBody>
      </p:sp>
      <p:sp>
        <p:nvSpPr>
          <p:cNvPr id="84" name="Rectangle 83">
            <a:extLst>
              <a:ext uri="{FF2B5EF4-FFF2-40B4-BE49-F238E27FC236}">
                <a16:creationId xmlns:a16="http://schemas.microsoft.com/office/drawing/2014/main" id="{6A506655-B970-47ED-BFDA-5838E0B16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40555"/>
            <a:ext cx="10911840" cy="33120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32F4128B-B32E-45A4-BB94-297D82C30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6112"/>
            <a:ext cx="10579608" cy="29809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E263874F-73F8-D06D-F639-5E197D78C3E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7353" b="1"/>
          <a:stretch/>
        </p:blipFill>
        <p:spPr>
          <a:xfrm>
            <a:off x="970790" y="970704"/>
            <a:ext cx="5036481" cy="2651760"/>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C43AA3BC-2724-3EFD-D361-1854F985F46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7029" b="-1"/>
          <a:stretch/>
        </p:blipFill>
        <p:spPr>
          <a:xfrm>
            <a:off x="6173383" y="970705"/>
            <a:ext cx="5047828" cy="2663308"/>
          </a:xfrm>
          <a:prstGeom prst="rect">
            <a:avLst/>
          </a:prstGeom>
        </p:spPr>
      </p:pic>
    </p:spTree>
    <p:extLst>
      <p:ext uri="{BB962C8B-B14F-4D97-AF65-F5344CB8AC3E}">
        <p14:creationId xmlns:p14="http://schemas.microsoft.com/office/powerpoint/2010/main" val="357152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6D118E90-A8D1-41A8-B29B-06A3554D9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A49240-4140-666B-837B-8EFBFB826077}"/>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Stacking Regressor </a:t>
            </a:r>
          </a:p>
        </p:txBody>
      </p:sp>
      <p:sp>
        <p:nvSpPr>
          <p:cNvPr id="74" name="Rectangle 73">
            <a:extLst>
              <a:ext uri="{FF2B5EF4-FFF2-40B4-BE49-F238E27FC236}">
                <a16:creationId xmlns:a16="http://schemas.microsoft.com/office/drawing/2014/main" id="{23737A38-06E9-444D-9349-4EA8F3A8C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0320" y="640555"/>
            <a:ext cx="7071360" cy="33120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219FCCB8-5A8A-43BA-B60E-759FC80FF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6436" y="806112"/>
            <a:ext cx="6739128" cy="2980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A27F5021-8CF8-3AF8-708A-168AEA8A8E9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16492" y="970704"/>
            <a:ext cx="5959015" cy="2651760"/>
          </a:xfrm>
          <a:prstGeom prst="rect">
            <a:avLst/>
          </a:prstGeom>
        </p:spPr>
      </p:pic>
    </p:spTree>
    <p:extLst>
      <p:ext uri="{BB962C8B-B14F-4D97-AF65-F5344CB8AC3E}">
        <p14:creationId xmlns:p14="http://schemas.microsoft.com/office/powerpoint/2010/main" val="310688252"/>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A49240-4140-666B-837B-8EFBFB826077}"/>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Hyper Parameter Tuned</a:t>
            </a:r>
          </a:p>
        </p:txBody>
      </p:sp>
      <p:pic>
        <p:nvPicPr>
          <p:cNvPr id="5" name="Picture 4" descr="Graphical user interface, text, application&#10;&#10;Description automatically generated">
            <a:extLst>
              <a:ext uri="{FF2B5EF4-FFF2-40B4-BE49-F238E27FC236}">
                <a16:creationId xmlns:a16="http://schemas.microsoft.com/office/drawing/2014/main" id="{4369799C-5B22-4922-74C0-D65B514CB7F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2332"/>
          <a:stretch/>
        </p:blipFill>
        <p:spPr>
          <a:xfrm>
            <a:off x="635267" y="2817217"/>
            <a:ext cx="10921466" cy="1017869"/>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A5887B78-D705-9D3D-D520-FF5AE16C6F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3610"/>
          <a:stretch/>
        </p:blipFill>
        <p:spPr>
          <a:xfrm>
            <a:off x="635267" y="1032328"/>
            <a:ext cx="10921466" cy="921866"/>
          </a:xfrm>
          <a:prstGeom prst="rect">
            <a:avLst/>
          </a:prstGeom>
        </p:spPr>
      </p:pic>
      <p:sp>
        <p:nvSpPr>
          <p:cNvPr id="8" name="TextBox 7">
            <a:extLst>
              <a:ext uri="{FF2B5EF4-FFF2-40B4-BE49-F238E27FC236}">
                <a16:creationId xmlns:a16="http://schemas.microsoft.com/office/drawing/2014/main" id="{22EA5C2A-3C82-449E-A3D7-DCADC8B62A4B}"/>
              </a:ext>
            </a:extLst>
          </p:cNvPr>
          <p:cNvSpPr txBox="1"/>
          <p:nvPr/>
        </p:nvSpPr>
        <p:spPr>
          <a:xfrm>
            <a:off x="791356" y="549681"/>
            <a:ext cx="1617687" cy="369332"/>
          </a:xfrm>
          <a:prstGeom prst="rect">
            <a:avLst/>
          </a:prstGeom>
          <a:noFill/>
        </p:spPr>
        <p:txBody>
          <a:bodyPr wrap="none" rtlCol="0">
            <a:spAutoFit/>
          </a:bodyPr>
          <a:lstStyle/>
          <a:p>
            <a:r>
              <a:rPr lang="en-US" dirty="0"/>
              <a:t>Random Forest</a:t>
            </a:r>
          </a:p>
        </p:txBody>
      </p:sp>
      <p:sp>
        <p:nvSpPr>
          <p:cNvPr id="9" name="TextBox 8">
            <a:extLst>
              <a:ext uri="{FF2B5EF4-FFF2-40B4-BE49-F238E27FC236}">
                <a16:creationId xmlns:a16="http://schemas.microsoft.com/office/drawing/2014/main" id="{3ABC8B7F-85E9-72C2-E61F-A5667A8973C1}"/>
              </a:ext>
            </a:extLst>
          </p:cNvPr>
          <p:cNvSpPr txBox="1"/>
          <p:nvPr/>
        </p:nvSpPr>
        <p:spPr>
          <a:xfrm>
            <a:off x="791356" y="2376384"/>
            <a:ext cx="1893467" cy="369332"/>
          </a:xfrm>
          <a:prstGeom prst="rect">
            <a:avLst/>
          </a:prstGeom>
          <a:noFill/>
        </p:spPr>
        <p:txBody>
          <a:bodyPr wrap="none" rtlCol="0">
            <a:spAutoFit/>
          </a:bodyPr>
          <a:lstStyle/>
          <a:p>
            <a:r>
              <a:rPr lang="en-US" dirty="0"/>
              <a:t>Gradient Boosting</a:t>
            </a:r>
          </a:p>
        </p:txBody>
      </p:sp>
    </p:spTree>
    <p:extLst>
      <p:ext uri="{BB962C8B-B14F-4D97-AF65-F5344CB8AC3E}">
        <p14:creationId xmlns:p14="http://schemas.microsoft.com/office/powerpoint/2010/main" val="317041189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3" name="Rectangle 92">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A49240-4140-666B-837B-8EFBFB826077}"/>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Model Evaluation </a:t>
            </a:r>
          </a:p>
        </p:txBody>
      </p:sp>
      <p:pic>
        <p:nvPicPr>
          <p:cNvPr id="3" name="Picture 2" descr="A picture containing text&#10;&#10;Description automatically generated">
            <a:extLst>
              <a:ext uri="{FF2B5EF4-FFF2-40B4-BE49-F238E27FC236}">
                <a16:creationId xmlns:a16="http://schemas.microsoft.com/office/drawing/2014/main" id="{52A9CDA0-5C94-FA5A-F1B3-869B3E6C8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870" y="73572"/>
            <a:ext cx="6824150" cy="4141720"/>
          </a:xfrm>
          <a:prstGeom prst="rect">
            <a:avLst/>
          </a:prstGeom>
        </p:spPr>
      </p:pic>
    </p:spTree>
    <p:extLst>
      <p:ext uri="{BB962C8B-B14F-4D97-AF65-F5344CB8AC3E}">
        <p14:creationId xmlns:p14="http://schemas.microsoft.com/office/powerpoint/2010/main" val="1627693028"/>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BC203-3AAA-D414-B989-1807B09D66A8}"/>
              </a:ext>
            </a:extLst>
          </p:cNvPr>
          <p:cNvSpPr>
            <a:spLocks noGrp="1"/>
          </p:cNvSpPr>
          <p:nvPr>
            <p:ph type="title"/>
          </p:nvPr>
        </p:nvSpPr>
        <p:spPr/>
        <p:txBody>
          <a:bodyPr/>
          <a:lstStyle/>
          <a:p>
            <a:r>
              <a:rPr lang="en-US" dirty="0"/>
              <a:t>Comparison </a:t>
            </a:r>
          </a:p>
        </p:txBody>
      </p:sp>
      <p:graphicFrame>
        <p:nvGraphicFramePr>
          <p:cNvPr id="5" name="Table 5">
            <a:extLst>
              <a:ext uri="{FF2B5EF4-FFF2-40B4-BE49-F238E27FC236}">
                <a16:creationId xmlns:a16="http://schemas.microsoft.com/office/drawing/2014/main" id="{7AC46729-2ED4-D718-7892-5EEC049CDC1D}"/>
              </a:ext>
            </a:extLst>
          </p:cNvPr>
          <p:cNvGraphicFramePr>
            <a:graphicFrameLocks noGrp="1"/>
          </p:cNvGraphicFramePr>
          <p:nvPr>
            <p:ph idx="1"/>
            <p:extLst>
              <p:ext uri="{D42A27DB-BD31-4B8C-83A1-F6EECF244321}">
                <p14:modId xmlns:p14="http://schemas.microsoft.com/office/powerpoint/2010/main" val="3830041197"/>
              </p:ext>
            </p:extLst>
          </p:nvPr>
        </p:nvGraphicFramePr>
        <p:xfrm>
          <a:off x="6735762" y="901710"/>
          <a:ext cx="4816474" cy="4967229"/>
        </p:xfrm>
        <a:graphic>
          <a:graphicData uri="http://schemas.openxmlformats.org/drawingml/2006/table">
            <a:tbl>
              <a:tblPr firstRow="1" bandRow="1">
                <a:tableStyleId>{5C22544A-7EE6-4342-B048-85BDC9FD1C3A}</a:tableStyleId>
              </a:tblPr>
              <a:tblGrid>
                <a:gridCol w="2408237">
                  <a:extLst>
                    <a:ext uri="{9D8B030D-6E8A-4147-A177-3AD203B41FA5}">
                      <a16:colId xmlns:a16="http://schemas.microsoft.com/office/drawing/2014/main" val="3739249240"/>
                    </a:ext>
                  </a:extLst>
                </a:gridCol>
                <a:gridCol w="2408237">
                  <a:extLst>
                    <a:ext uri="{9D8B030D-6E8A-4147-A177-3AD203B41FA5}">
                      <a16:colId xmlns:a16="http://schemas.microsoft.com/office/drawing/2014/main" val="1005876248"/>
                    </a:ext>
                  </a:extLst>
                </a:gridCol>
              </a:tblGrid>
              <a:tr h="486669">
                <a:tc>
                  <a:txBody>
                    <a:bodyPr/>
                    <a:lstStyle/>
                    <a:p>
                      <a:r>
                        <a:rPr lang="en-US" dirty="0"/>
                        <a:t>Models</a:t>
                      </a:r>
                    </a:p>
                  </a:txBody>
                  <a:tcPr/>
                </a:tc>
                <a:tc>
                  <a:txBody>
                    <a:bodyPr/>
                    <a:lstStyle/>
                    <a:p>
                      <a:r>
                        <a:rPr lang="en-US" dirty="0"/>
                        <a:t>MAE</a:t>
                      </a:r>
                    </a:p>
                  </a:txBody>
                  <a:tcPr/>
                </a:tc>
                <a:extLst>
                  <a:ext uri="{0D108BD9-81ED-4DB2-BD59-A6C34878D82A}">
                    <a16:rowId xmlns:a16="http://schemas.microsoft.com/office/drawing/2014/main" val="3557912477"/>
                  </a:ext>
                </a:extLst>
              </a:tr>
              <a:tr h="270367">
                <a:tc>
                  <a:txBody>
                    <a:bodyPr/>
                    <a:lstStyle/>
                    <a:p>
                      <a:r>
                        <a:rPr lang="en-US" dirty="0"/>
                        <a:t>Linear Regression</a:t>
                      </a:r>
                    </a:p>
                  </a:txBody>
                  <a:tcPr/>
                </a:tc>
                <a:tc>
                  <a:txBody>
                    <a:bodyPr/>
                    <a:lstStyle/>
                    <a:p>
                      <a:r>
                        <a:rPr lang="en-US" dirty="0"/>
                        <a:t>53</a:t>
                      </a:r>
                    </a:p>
                  </a:txBody>
                  <a:tcPr/>
                </a:tc>
                <a:extLst>
                  <a:ext uri="{0D108BD9-81ED-4DB2-BD59-A6C34878D82A}">
                    <a16:rowId xmlns:a16="http://schemas.microsoft.com/office/drawing/2014/main" val="325461123"/>
                  </a:ext>
                </a:extLst>
              </a:tr>
              <a:tr h="270367">
                <a:tc>
                  <a:txBody>
                    <a:bodyPr/>
                    <a:lstStyle/>
                    <a:p>
                      <a:r>
                        <a:rPr lang="en-US" dirty="0"/>
                        <a:t>SVM</a:t>
                      </a:r>
                    </a:p>
                  </a:txBody>
                  <a:tcPr/>
                </a:tc>
                <a:tc>
                  <a:txBody>
                    <a:bodyPr/>
                    <a:lstStyle/>
                    <a:p>
                      <a:r>
                        <a:rPr lang="en-US" dirty="0"/>
                        <a:t>45</a:t>
                      </a:r>
                    </a:p>
                  </a:txBody>
                  <a:tcPr/>
                </a:tc>
                <a:extLst>
                  <a:ext uri="{0D108BD9-81ED-4DB2-BD59-A6C34878D82A}">
                    <a16:rowId xmlns:a16="http://schemas.microsoft.com/office/drawing/2014/main" val="1900998946"/>
                  </a:ext>
                </a:extLst>
              </a:tr>
              <a:tr h="270367">
                <a:tc>
                  <a:txBody>
                    <a:bodyPr/>
                    <a:lstStyle/>
                    <a:p>
                      <a:r>
                        <a:rPr lang="en-US" dirty="0"/>
                        <a:t>Decision Tree</a:t>
                      </a:r>
                    </a:p>
                  </a:txBody>
                  <a:tcPr/>
                </a:tc>
                <a:tc>
                  <a:txBody>
                    <a:bodyPr/>
                    <a:lstStyle/>
                    <a:p>
                      <a:r>
                        <a:rPr lang="en-US" dirty="0"/>
                        <a:t>66</a:t>
                      </a:r>
                    </a:p>
                  </a:txBody>
                  <a:tcPr/>
                </a:tc>
                <a:extLst>
                  <a:ext uri="{0D108BD9-81ED-4DB2-BD59-A6C34878D82A}">
                    <a16:rowId xmlns:a16="http://schemas.microsoft.com/office/drawing/2014/main" val="1475818470"/>
                  </a:ext>
                </a:extLst>
              </a:tr>
              <a:tr h="270367">
                <a:tc>
                  <a:txBody>
                    <a:bodyPr/>
                    <a:lstStyle/>
                    <a:p>
                      <a:r>
                        <a:rPr lang="en-US" dirty="0"/>
                        <a:t>KNN</a:t>
                      </a:r>
                    </a:p>
                  </a:txBody>
                  <a:tcPr/>
                </a:tc>
                <a:tc>
                  <a:txBody>
                    <a:bodyPr/>
                    <a:lstStyle/>
                    <a:p>
                      <a:r>
                        <a:rPr lang="en-US" dirty="0"/>
                        <a:t>73</a:t>
                      </a:r>
                    </a:p>
                  </a:txBody>
                  <a:tcPr/>
                </a:tc>
                <a:extLst>
                  <a:ext uri="{0D108BD9-81ED-4DB2-BD59-A6C34878D82A}">
                    <a16:rowId xmlns:a16="http://schemas.microsoft.com/office/drawing/2014/main" val="789603361"/>
                  </a:ext>
                </a:extLst>
              </a:tr>
              <a:tr h="270367">
                <a:tc>
                  <a:txBody>
                    <a:bodyPr/>
                    <a:lstStyle/>
                    <a:p>
                      <a:r>
                        <a:rPr lang="en-US" dirty="0"/>
                        <a:t>Neural Net</a:t>
                      </a:r>
                    </a:p>
                  </a:txBody>
                  <a:tcPr/>
                </a:tc>
                <a:tc>
                  <a:txBody>
                    <a:bodyPr/>
                    <a:lstStyle/>
                    <a:p>
                      <a:r>
                        <a:rPr lang="en-US" dirty="0"/>
                        <a:t>72</a:t>
                      </a:r>
                    </a:p>
                  </a:txBody>
                  <a:tcPr/>
                </a:tc>
                <a:extLst>
                  <a:ext uri="{0D108BD9-81ED-4DB2-BD59-A6C34878D82A}">
                    <a16:rowId xmlns:a16="http://schemas.microsoft.com/office/drawing/2014/main" val="482940711"/>
                  </a:ext>
                </a:extLst>
              </a:tr>
              <a:tr h="270367">
                <a:tc>
                  <a:txBody>
                    <a:bodyPr/>
                    <a:lstStyle/>
                    <a:p>
                      <a:r>
                        <a:rPr lang="en-US" dirty="0"/>
                        <a:t>Random Forest</a:t>
                      </a:r>
                    </a:p>
                  </a:txBody>
                  <a:tcPr/>
                </a:tc>
                <a:tc>
                  <a:txBody>
                    <a:bodyPr/>
                    <a:lstStyle/>
                    <a:p>
                      <a:r>
                        <a:rPr lang="en-US" dirty="0"/>
                        <a:t>50</a:t>
                      </a:r>
                    </a:p>
                  </a:txBody>
                  <a:tcPr/>
                </a:tc>
                <a:extLst>
                  <a:ext uri="{0D108BD9-81ED-4DB2-BD59-A6C34878D82A}">
                    <a16:rowId xmlns:a16="http://schemas.microsoft.com/office/drawing/2014/main" val="1169806413"/>
                  </a:ext>
                </a:extLst>
              </a:tr>
              <a:tr h="270367">
                <a:tc>
                  <a:txBody>
                    <a:bodyPr/>
                    <a:lstStyle/>
                    <a:p>
                      <a:r>
                        <a:rPr lang="en-US" dirty="0"/>
                        <a:t>Gradient Boosting</a:t>
                      </a:r>
                    </a:p>
                  </a:txBody>
                  <a:tcPr/>
                </a:tc>
                <a:tc>
                  <a:txBody>
                    <a:bodyPr/>
                    <a:lstStyle/>
                    <a:p>
                      <a:r>
                        <a:rPr lang="en-US" dirty="0"/>
                        <a:t>53</a:t>
                      </a:r>
                    </a:p>
                  </a:txBody>
                  <a:tcPr/>
                </a:tc>
                <a:extLst>
                  <a:ext uri="{0D108BD9-81ED-4DB2-BD59-A6C34878D82A}">
                    <a16:rowId xmlns:a16="http://schemas.microsoft.com/office/drawing/2014/main" val="3762275542"/>
                  </a:ext>
                </a:extLst>
              </a:tr>
              <a:tr h="270367">
                <a:tc>
                  <a:txBody>
                    <a:bodyPr/>
                    <a:lstStyle/>
                    <a:p>
                      <a:r>
                        <a:rPr lang="en-US" dirty="0"/>
                        <a:t>Stacking Regressor </a:t>
                      </a:r>
                    </a:p>
                  </a:txBody>
                  <a:tcPr/>
                </a:tc>
                <a:tc>
                  <a:txBody>
                    <a:bodyPr/>
                    <a:lstStyle/>
                    <a:p>
                      <a:r>
                        <a:rPr lang="en-US" dirty="0"/>
                        <a:t>52</a:t>
                      </a:r>
                    </a:p>
                  </a:txBody>
                  <a:tcPr/>
                </a:tc>
                <a:extLst>
                  <a:ext uri="{0D108BD9-81ED-4DB2-BD59-A6C34878D82A}">
                    <a16:rowId xmlns:a16="http://schemas.microsoft.com/office/drawing/2014/main" val="3047158664"/>
                  </a:ext>
                </a:extLst>
              </a:tr>
              <a:tr h="473142">
                <a:tc>
                  <a:txBody>
                    <a:bodyPr/>
                    <a:lstStyle/>
                    <a:p>
                      <a:r>
                        <a:rPr lang="en-US" dirty="0"/>
                        <a:t>Hyperparameter Tuned Random Forest</a:t>
                      </a:r>
                    </a:p>
                  </a:txBody>
                  <a:tcPr/>
                </a:tc>
                <a:tc>
                  <a:txBody>
                    <a:bodyPr/>
                    <a:lstStyle/>
                    <a:p>
                      <a:r>
                        <a:rPr lang="en-US" dirty="0"/>
                        <a:t>35</a:t>
                      </a:r>
                    </a:p>
                  </a:txBody>
                  <a:tcPr/>
                </a:tc>
                <a:extLst>
                  <a:ext uri="{0D108BD9-81ED-4DB2-BD59-A6C34878D82A}">
                    <a16:rowId xmlns:a16="http://schemas.microsoft.com/office/drawing/2014/main" val="1550119654"/>
                  </a:ext>
                </a:extLst>
              </a:tr>
              <a:tr h="675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Hyperparameter Tuned Gradient Boosting</a:t>
                      </a:r>
                    </a:p>
                    <a:p>
                      <a:endParaRPr lang="en-US" dirty="0"/>
                    </a:p>
                  </a:txBody>
                  <a:tcPr/>
                </a:tc>
                <a:tc>
                  <a:txBody>
                    <a:bodyPr/>
                    <a:lstStyle/>
                    <a:p>
                      <a:r>
                        <a:rPr lang="en-US" dirty="0"/>
                        <a:t>31</a:t>
                      </a:r>
                    </a:p>
                  </a:txBody>
                  <a:tcPr/>
                </a:tc>
                <a:extLst>
                  <a:ext uri="{0D108BD9-81ED-4DB2-BD59-A6C34878D82A}">
                    <a16:rowId xmlns:a16="http://schemas.microsoft.com/office/drawing/2014/main" val="3376101073"/>
                  </a:ext>
                </a:extLst>
              </a:tr>
            </a:tbl>
          </a:graphicData>
        </a:graphic>
      </p:graphicFrame>
      <p:sp>
        <p:nvSpPr>
          <p:cNvPr id="7" name="TextBox 6">
            <a:extLst>
              <a:ext uri="{FF2B5EF4-FFF2-40B4-BE49-F238E27FC236}">
                <a16:creationId xmlns:a16="http://schemas.microsoft.com/office/drawing/2014/main" id="{E9191CC4-4092-B07B-5896-EE8CDE0C0E95}"/>
              </a:ext>
            </a:extLst>
          </p:cNvPr>
          <p:cNvSpPr txBox="1"/>
          <p:nvPr/>
        </p:nvSpPr>
        <p:spPr>
          <a:xfrm>
            <a:off x="80962" y="4271963"/>
            <a:ext cx="3903313" cy="923330"/>
          </a:xfrm>
          <a:prstGeom prst="rect">
            <a:avLst/>
          </a:prstGeom>
          <a:noFill/>
        </p:spPr>
        <p:txBody>
          <a:bodyPr wrap="none" rtlCol="0">
            <a:spAutoFit/>
          </a:bodyPr>
          <a:lstStyle/>
          <a:p>
            <a:r>
              <a:rPr lang="en-US" dirty="0"/>
              <a:t>Best Model:</a:t>
            </a:r>
          </a:p>
          <a:p>
            <a:r>
              <a:rPr lang="en-US" dirty="0"/>
              <a:t>Hyperparameter Tuned Random Forest </a:t>
            </a:r>
          </a:p>
          <a:p>
            <a:r>
              <a:rPr lang="en-US" dirty="0"/>
              <a:t>Gradient Boosting</a:t>
            </a:r>
          </a:p>
        </p:txBody>
      </p:sp>
    </p:spTree>
    <p:extLst>
      <p:ext uri="{BB962C8B-B14F-4D97-AF65-F5344CB8AC3E}">
        <p14:creationId xmlns:p14="http://schemas.microsoft.com/office/powerpoint/2010/main" val="804385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7BC203-3AAA-D414-B989-1807B09D66A8}"/>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Comparison </a:t>
            </a:r>
          </a:p>
        </p:txBody>
      </p:sp>
      <p:pic>
        <p:nvPicPr>
          <p:cNvPr id="13" name="Content Placeholder 12" descr="A picture containing graphical user interface&#10;&#10;Description automatically generated">
            <a:extLst>
              <a:ext uri="{FF2B5EF4-FFF2-40B4-BE49-F238E27FC236}">
                <a16:creationId xmlns:a16="http://schemas.microsoft.com/office/drawing/2014/main" id="{336AA804-208C-69CD-198C-E67FDA91F9D9}"/>
              </a:ext>
            </a:extLst>
          </p:cNvPr>
          <p:cNvPicPr>
            <a:picLocks noGrp="1" noChangeAspect="1"/>
          </p:cNvPicPr>
          <p:nvPr>
            <p:ph idx="1"/>
          </p:nvPr>
        </p:nvPicPr>
        <p:blipFill>
          <a:blip r:embed="rId2"/>
          <a:stretch>
            <a:fillRect/>
          </a:stretch>
        </p:blipFill>
        <p:spPr>
          <a:xfrm>
            <a:off x="635267" y="463890"/>
            <a:ext cx="10921466" cy="1720132"/>
          </a:xfrm>
          <a:prstGeom prst="rect">
            <a:avLst/>
          </a:prstGeom>
        </p:spPr>
      </p:pic>
      <p:sp>
        <p:nvSpPr>
          <p:cNvPr id="15" name="TextBox 14">
            <a:extLst>
              <a:ext uri="{FF2B5EF4-FFF2-40B4-BE49-F238E27FC236}">
                <a16:creationId xmlns:a16="http://schemas.microsoft.com/office/drawing/2014/main" id="{281BBA32-27B7-E671-BDD7-DF7E3DB78EC9}"/>
              </a:ext>
            </a:extLst>
          </p:cNvPr>
          <p:cNvSpPr txBox="1"/>
          <p:nvPr/>
        </p:nvSpPr>
        <p:spPr>
          <a:xfrm>
            <a:off x="2057400" y="2786063"/>
            <a:ext cx="7946791" cy="923330"/>
          </a:xfrm>
          <a:prstGeom prst="rect">
            <a:avLst/>
          </a:prstGeom>
          <a:noFill/>
        </p:spPr>
        <p:txBody>
          <a:bodyPr wrap="none" rtlCol="0">
            <a:spAutoFit/>
          </a:bodyPr>
          <a:lstStyle/>
          <a:p>
            <a:r>
              <a:rPr lang="en-US" dirty="0"/>
              <a:t>Overfitting?</a:t>
            </a:r>
          </a:p>
          <a:p>
            <a:r>
              <a:rPr lang="en-US" dirty="0"/>
              <a:t>Hyper Parameter Tunes Random Forest appears to perform well on test set as well.</a:t>
            </a:r>
          </a:p>
          <a:p>
            <a:r>
              <a:rPr lang="en-US" dirty="0"/>
              <a:t>Gradient Boost might be overfitting on new and unseen data.</a:t>
            </a:r>
          </a:p>
        </p:txBody>
      </p:sp>
    </p:spTree>
    <p:extLst>
      <p:ext uri="{BB962C8B-B14F-4D97-AF65-F5344CB8AC3E}">
        <p14:creationId xmlns:p14="http://schemas.microsoft.com/office/powerpoint/2010/main" val="1074942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7BC203-3AAA-D414-B989-1807B09D66A8}"/>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Prediction</a:t>
            </a:r>
          </a:p>
        </p:txBody>
      </p:sp>
      <p:pic>
        <p:nvPicPr>
          <p:cNvPr id="6" name="Picture 5" descr="Chart, line chart&#10;&#10;Description automatically generated">
            <a:extLst>
              <a:ext uri="{FF2B5EF4-FFF2-40B4-BE49-F238E27FC236}">
                <a16:creationId xmlns:a16="http://schemas.microsoft.com/office/drawing/2014/main" id="{639865E1-ABA5-4AA4-5791-E126AB1577D9}"/>
              </a:ext>
            </a:extLst>
          </p:cNvPr>
          <p:cNvPicPr>
            <a:picLocks noChangeAspect="1"/>
          </p:cNvPicPr>
          <p:nvPr/>
        </p:nvPicPr>
        <p:blipFill>
          <a:blip r:embed="rId2"/>
          <a:stretch>
            <a:fillRect/>
          </a:stretch>
        </p:blipFill>
        <p:spPr>
          <a:xfrm>
            <a:off x="471608" y="483987"/>
            <a:ext cx="5219457" cy="330130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7" name="TextBox 6">
            <a:extLst>
              <a:ext uri="{FF2B5EF4-FFF2-40B4-BE49-F238E27FC236}">
                <a16:creationId xmlns:a16="http://schemas.microsoft.com/office/drawing/2014/main" id="{21F2D13B-C7FB-8CDC-338A-23B2CAC9749D}"/>
              </a:ext>
            </a:extLst>
          </p:cNvPr>
          <p:cNvSpPr txBox="1"/>
          <p:nvPr/>
        </p:nvSpPr>
        <p:spPr>
          <a:xfrm>
            <a:off x="6064260" y="954624"/>
            <a:ext cx="4137015" cy="646331"/>
          </a:xfrm>
          <a:prstGeom prst="rect">
            <a:avLst/>
          </a:prstGeom>
          <a:noFill/>
        </p:spPr>
        <p:txBody>
          <a:bodyPr wrap="square" rtlCol="0">
            <a:spAutoFit/>
          </a:bodyPr>
          <a:lstStyle/>
          <a:p>
            <a:r>
              <a:rPr lang="en-US" dirty="0"/>
              <a:t>This PDP graph shows how a certain feature affect Airbnb rates</a:t>
            </a:r>
          </a:p>
        </p:txBody>
      </p:sp>
    </p:spTree>
    <p:extLst>
      <p:ext uri="{BB962C8B-B14F-4D97-AF65-F5344CB8AC3E}">
        <p14:creationId xmlns:p14="http://schemas.microsoft.com/office/powerpoint/2010/main" val="1403833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BC203-3AAA-D414-B989-1807B09D66A8}"/>
              </a:ext>
            </a:extLst>
          </p:cNvPr>
          <p:cNvSpPr>
            <a:spLocks noGrp="1"/>
          </p:cNvSpPr>
          <p:nvPr>
            <p:ph type="title"/>
          </p:nvPr>
        </p:nvSpPr>
        <p:spPr/>
        <p:txBody>
          <a:bodyPr/>
          <a:lstStyle/>
          <a:p>
            <a:r>
              <a:rPr lang="en-US" dirty="0"/>
              <a:t>Conclusion </a:t>
            </a:r>
          </a:p>
        </p:txBody>
      </p:sp>
      <p:sp>
        <p:nvSpPr>
          <p:cNvPr id="4" name="Content Placeholder 3">
            <a:extLst>
              <a:ext uri="{FF2B5EF4-FFF2-40B4-BE49-F238E27FC236}">
                <a16:creationId xmlns:a16="http://schemas.microsoft.com/office/drawing/2014/main" id="{B49D2C94-B3FB-F822-D4B6-354492C338A5}"/>
              </a:ext>
            </a:extLst>
          </p:cNvPr>
          <p:cNvSpPr>
            <a:spLocks noGrp="1"/>
          </p:cNvSpPr>
          <p:nvPr>
            <p:ph idx="1"/>
          </p:nvPr>
        </p:nvSpPr>
        <p:spPr/>
        <p:txBody>
          <a:bodyPr/>
          <a:lstStyle/>
          <a:p>
            <a:pPr marL="0" indent="0">
              <a:buNone/>
            </a:pPr>
            <a:r>
              <a:rPr lang="en-US" dirty="0"/>
              <a:t>There is always room for improvement.</a:t>
            </a:r>
          </a:p>
          <a:p>
            <a:pPr lvl="1"/>
            <a:r>
              <a:rPr lang="en-US" dirty="0"/>
              <a:t>Exploring additional feature engineering techniques.</a:t>
            </a:r>
          </a:p>
          <a:p>
            <a:pPr lvl="1"/>
            <a:r>
              <a:rPr lang="en-US" dirty="0"/>
              <a:t>More ensemble models.</a:t>
            </a:r>
          </a:p>
          <a:p>
            <a:pPr lvl="1"/>
            <a:r>
              <a:rPr lang="en-US" dirty="0"/>
              <a:t>Better hyperparameter optimization.</a:t>
            </a:r>
          </a:p>
          <a:p>
            <a:pPr lvl="1"/>
            <a:r>
              <a:rPr lang="en-US" dirty="0"/>
              <a:t>Deep learning</a:t>
            </a:r>
          </a:p>
        </p:txBody>
      </p:sp>
    </p:spTree>
    <p:extLst>
      <p:ext uri="{BB962C8B-B14F-4D97-AF65-F5344CB8AC3E}">
        <p14:creationId xmlns:p14="http://schemas.microsoft.com/office/powerpoint/2010/main" val="2512528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74411FF-5413-CFC2-0AE9-17DD3FA73643}"/>
              </a:ext>
            </a:extLst>
          </p:cNvPr>
          <p:cNvSpPr/>
          <p:nvPr/>
        </p:nvSpPr>
        <p:spPr>
          <a:xfrm>
            <a:off x="1262729" y="1289303"/>
            <a:ext cx="9638443" cy="3339303"/>
          </a:xfrm>
          <a:prstGeom prst="ellipse">
            <a:avLst/>
          </a:prstGeom>
          <a:ln>
            <a:noFill/>
          </a:ln>
        </p:spPr>
        <p:txBody>
          <a:bodyPr vert="horz" lIns="274320" tIns="182880" rIns="274320" bIns="182880" rtlCol="0" anchor="ctr" anchorCtr="1">
            <a:normAutofit/>
          </a:bodyPr>
          <a:lstStyle/>
          <a:p>
            <a:pPr algn="ctr" defTabSz="914400">
              <a:lnSpc>
                <a:spcPct val="90000"/>
              </a:lnSpc>
              <a:spcBef>
                <a:spcPct val="0"/>
              </a:spcBef>
              <a:spcAft>
                <a:spcPts val="600"/>
              </a:spcAft>
            </a:pPr>
            <a:r>
              <a:rPr lang="en-US" sz="5000" b="1" kern="1200" cap="all" spc="200" baseline="0">
                <a:ln w="22225">
                  <a:solidFill>
                    <a:schemeClr val="accent2"/>
                  </a:solidFill>
                  <a:prstDash val="solid"/>
                </a:ln>
                <a:solidFill>
                  <a:srgbClr val="262626"/>
                </a:solidFill>
                <a:effectLst/>
                <a:latin typeface="+mj-lt"/>
                <a:ea typeface="+mj-ea"/>
                <a:cs typeface="+mj-cs"/>
              </a:rPr>
              <a:t>Thank you </a:t>
            </a:r>
          </a:p>
        </p:txBody>
      </p:sp>
    </p:spTree>
    <p:extLst>
      <p:ext uri="{BB962C8B-B14F-4D97-AF65-F5344CB8AC3E}">
        <p14:creationId xmlns:p14="http://schemas.microsoft.com/office/powerpoint/2010/main" val="2531436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9240-4140-666B-837B-8EFBFB826077}"/>
              </a:ext>
            </a:extLst>
          </p:cNvPr>
          <p:cNvSpPr>
            <a:spLocks noGrp="1"/>
          </p:cNvSpPr>
          <p:nvPr>
            <p:ph type="title"/>
          </p:nvPr>
        </p:nvSpPr>
        <p:spPr>
          <a:xfrm>
            <a:off x="829781" y="2708804"/>
            <a:ext cx="3698803" cy="1440394"/>
          </a:xfrm>
          <a:noFill/>
          <a:ln>
            <a:solidFill>
              <a:schemeClr val="tx1"/>
            </a:solidFill>
          </a:ln>
        </p:spPr>
        <p:txBody>
          <a:bodyPr>
            <a:normAutofit/>
          </a:bodyPr>
          <a:lstStyle/>
          <a:p>
            <a:r>
              <a:rPr lang="en-US" sz="2400" dirty="0"/>
              <a:t>Background	</a:t>
            </a:r>
            <a:endParaRPr lang="en-US" sz="2400" dirty="0">
              <a:solidFill>
                <a:schemeClr val="tx1"/>
              </a:solidFill>
            </a:endParaRPr>
          </a:p>
        </p:txBody>
      </p:sp>
      <p:sp>
        <p:nvSpPr>
          <p:cNvPr id="8"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C0FD68BF-6269-B229-14DD-B272F8754C57}"/>
              </a:ext>
            </a:extLst>
          </p:cNvPr>
          <p:cNvSpPr>
            <a:spLocks noGrp="1"/>
          </p:cNvSpPr>
          <p:nvPr>
            <p:ph idx="1"/>
          </p:nvPr>
        </p:nvSpPr>
        <p:spPr>
          <a:xfrm>
            <a:off x="5315061" y="926106"/>
            <a:ext cx="6876939" cy="3414667"/>
          </a:xfrm>
        </p:spPr>
        <p:txBody>
          <a:bodyPr>
            <a:normAutofit/>
          </a:bodyPr>
          <a:lstStyle/>
          <a:p>
            <a:pPr>
              <a:lnSpc>
                <a:spcPct val="90000"/>
              </a:lnSpc>
            </a:pPr>
            <a:r>
              <a:rPr lang="en-US" dirty="0">
                <a:solidFill>
                  <a:schemeClr val="bg1"/>
                </a:solidFill>
              </a:rPr>
              <a:t>San Francisco based company created in 2008.</a:t>
            </a:r>
          </a:p>
          <a:p>
            <a:pPr>
              <a:lnSpc>
                <a:spcPct val="90000"/>
              </a:lnSpc>
            </a:pPr>
            <a:r>
              <a:rPr lang="en-US" dirty="0">
                <a:solidFill>
                  <a:schemeClr val="bg1"/>
                </a:solidFill>
              </a:rPr>
              <a:t>Offers an online marketplace for booking short term lodging and experiences.</a:t>
            </a:r>
          </a:p>
          <a:p>
            <a:pPr>
              <a:lnSpc>
                <a:spcPct val="90000"/>
              </a:lnSpc>
            </a:pPr>
            <a:r>
              <a:rPr lang="en-US" dirty="0">
                <a:solidFill>
                  <a:schemeClr val="bg1"/>
                </a:solidFill>
              </a:rPr>
              <a:t>Who can access?</a:t>
            </a:r>
          </a:p>
          <a:p>
            <a:pPr lvl="1">
              <a:lnSpc>
                <a:spcPct val="90000"/>
              </a:lnSpc>
            </a:pPr>
            <a:r>
              <a:rPr lang="en-US" dirty="0">
                <a:solidFill>
                  <a:schemeClr val="bg1"/>
                </a:solidFill>
              </a:rPr>
              <a:t>Connects local host with travelers</a:t>
            </a:r>
          </a:p>
          <a:p>
            <a:pPr lvl="1">
              <a:lnSpc>
                <a:spcPct val="90000"/>
              </a:lnSpc>
            </a:pPr>
            <a:r>
              <a:rPr lang="en-US" dirty="0">
                <a:solidFill>
                  <a:schemeClr val="bg1"/>
                </a:solidFill>
              </a:rPr>
              <a:t>Host can rent out their entire home, cozy cottages to luxurious penthouses,.</a:t>
            </a:r>
          </a:p>
          <a:p>
            <a:pPr lvl="1">
              <a:lnSpc>
                <a:spcPct val="90000"/>
              </a:lnSpc>
            </a:pPr>
            <a:r>
              <a:rPr lang="en-US" dirty="0">
                <a:solidFill>
                  <a:schemeClr val="bg1"/>
                </a:solidFill>
              </a:rPr>
              <a:t>Travelers can look out various accommodation based on their personal preference.</a:t>
            </a:r>
          </a:p>
          <a:p>
            <a:pPr marL="228600" lvl="1" indent="0">
              <a:lnSpc>
                <a:spcPct val="90000"/>
              </a:lnSpc>
              <a:buNone/>
            </a:pPr>
            <a:endParaRPr lang="en-US" dirty="0">
              <a:solidFill>
                <a:schemeClr val="bg1"/>
              </a:solidFill>
            </a:endParaRPr>
          </a:p>
        </p:txBody>
      </p:sp>
      <p:pic>
        <p:nvPicPr>
          <p:cNvPr id="7" name="Picture 6" descr="Graphical user interface, text&#10;&#10;Description automatically generated">
            <a:extLst>
              <a:ext uri="{FF2B5EF4-FFF2-40B4-BE49-F238E27FC236}">
                <a16:creationId xmlns:a16="http://schemas.microsoft.com/office/drawing/2014/main" id="{98F47A97-4AE4-D5F2-2D54-1855F924C207}"/>
              </a:ext>
            </a:extLst>
          </p:cNvPr>
          <p:cNvPicPr>
            <a:picLocks noChangeAspect="1"/>
          </p:cNvPicPr>
          <p:nvPr/>
        </p:nvPicPr>
        <p:blipFill>
          <a:blip r:embed="rId2"/>
          <a:stretch>
            <a:fillRect/>
          </a:stretch>
        </p:blipFill>
        <p:spPr>
          <a:xfrm>
            <a:off x="5424598" y="4149198"/>
            <a:ext cx="6657864" cy="1947424"/>
          </a:xfrm>
          <a:prstGeom prst="rect">
            <a:avLst/>
          </a:prstGeom>
          <a:ln w="31750" cap="sq">
            <a:solidFill>
              <a:srgbClr val="FFFFFF"/>
            </a:solidFill>
            <a:miter lim="800000"/>
          </a:ln>
        </p:spPr>
      </p:pic>
    </p:spTree>
    <p:extLst>
      <p:ext uri="{BB962C8B-B14F-4D97-AF65-F5344CB8AC3E}">
        <p14:creationId xmlns:p14="http://schemas.microsoft.com/office/powerpoint/2010/main" val="102219036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9240-4140-666B-837B-8EFBFB826077}"/>
              </a:ext>
            </a:extLst>
          </p:cNvPr>
          <p:cNvSpPr>
            <a:spLocks noGrp="1"/>
          </p:cNvSpPr>
          <p:nvPr>
            <p:ph type="title"/>
          </p:nvPr>
        </p:nvSpPr>
        <p:spPr>
          <a:xfrm>
            <a:off x="829781" y="2708804"/>
            <a:ext cx="3698803" cy="1440394"/>
          </a:xfrm>
          <a:noFill/>
          <a:ln>
            <a:solidFill>
              <a:schemeClr val="tx1"/>
            </a:solidFill>
          </a:ln>
        </p:spPr>
        <p:txBody>
          <a:bodyPr>
            <a:normAutofit/>
          </a:bodyPr>
          <a:lstStyle/>
          <a:p>
            <a:r>
              <a:rPr lang="en-US" sz="2400" dirty="0"/>
              <a:t>Problem and solution 	</a:t>
            </a:r>
            <a:endParaRPr lang="en-US" sz="2400" dirty="0">
              <a:solidFill>
                <a:schemeClr val="tx1"/>
              </a:solidFill>
            </a:endParaRPr>
          </a:p>
        </p:txBody>
      </p:sp>
      <p:sp>
        <p:nvSpPr>
          <p:cNvPr id="8"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C0FD68BF-6269-B229-14DD-B272F8754C57}"/>
              </a:ext>
            </a:extLst>
          </p:cNvPr>
          <p:cNvSpPr>
            <a:spLocks noGrp="1"/>
          </p:cNvSpPr>
          <p:nvPr>
            <p:ph idx="1"/>
          </p:nvPr>
        </p:nvSpPr>
        <p:spPr>
          <a:xfrm>
            <a:off x="5315061" y="926106"/>
            <a:ext cx="6876939" cy="5663880"/>
          </a:xfrm>
        </p:spPr>
        <p:txBody>
          <a:bodyPr>
            <a:normAutofit/>
          </a:bodyPr>
          <a:lstStyle/>
          <a:p>
            <a:pPr marL="228600" lvl="1" indent="0">
              <a:lnSpc>
                <a:spcPct val="90000"/>
              </a:lnSpc>
              <a:buNone/>
            </a:pPr>
            <a:r>
              <a:rPr lang="en-US" dirty="0">
                <a:solidFill>
                  <a:schemeClr val="bg1"/>
                </a:solidFill>
              </a:rPr>
              <a:t>What is the problem?</a:t>
            </a:r>
          </a:p>
          <a:p>
            <a:pPr lvl="1">
              <a:lnSpc>
                <a:spcPct val="90000"/>
              </a:lnSpc>
            </a:pPr>
            <a:r>
              <a:rPr lang="en-US" dirty="0">
                <a:solidFill>
                  <a:schemeClr val="bg1"/>
                </a:solidFill>
              </a:rPr>
              <a:t>No Simple way to get information.</a:t>
            </a:r>
          </a:p>
          <a:p>
            <a:pPr lvl="1">
              <a:lnSpc>
                <a:spcPct val="90000"/>
              </a:lnSpc>
            </a:pPr>
            <a:r>
              <a:rPr lang="en-US" dirty="0">
                <a:solidFill>
                  <a:schemeClr val="bg1"/>
                </a:solidFill>
              </a:rPr>
              <a:t>Offered through their website, can be very pricey.</a:t>
            </a:r>
          </a:p>
          <a:p>
            <a:pPr lvl="1">
              <a:lnSpc>
                <a:spcPct val="90000"/>
              </a:lnSpc>
            </a:pPr>
            <a:r>
              <a:rPr lang="en-US" dirty="0">
                <a:solidFill>
                  <a:schemeClr val="bg1"/>
                </a:solidFill>
              </a:rPr>
              <a:t>Not regularly updated and with day-to-day happenings.</a:t>
            </a:r>
          </a:p>
          <a:p>
            <a:pPr lvl="1">
              <a:lnSpc>
                <a:spcPct val="90000"/>
              </a:lnSpc>
            </a:pPr>
            <a:r>
              <a:rPr lang="en-US" dirty="0">
                <a:solidFill>
                  <a:schemeClr val="bg1"/>
                </a:solidFill>
              </a:rPr>
              <a:t>Significant increase in price range with respect to number of bedrooms, neighborhood.</a:t>
            </a:r>
          </a:p>
          <a:p>
            <a:pPr marL="228600" lvl="1" indent="0">
              <a:lnSpc>
                <a:spcPct val="90000"/>
              </a:lnSpc>
              <a:buNone/>
            </a:pPr>
            <a:endParaRPr lang="en-US" dirty="0">
              <a:solidFill>
                <a:schemeClr val="bg1"/>
              </a:solidFill>
            </a:endParaRPr>
          </a:p>
          <a:p>
            <a:pPr marL="228600" lvl="1" indent="0">
              <a:lnSpc>
                <a:spcPct val="90000"/>
              </a:lnSpc>
              <a:buNone/>
            </a:pPr>
            <a:r>
              <a:rPr lang="en-US" dirty="0">
                <a:solidFill>
                  <a:schemeClr val="bg1"/>
                </a:solidFill>
              </a:rPr>
              <a:t>Solutions?</a:t>
            </a:r>
          </a:p>
          <a:p>
            <a:pPr lvl="1">
              <a:lnSpc>
                <a:spcPct val="90000"/>
              </a:lnSpc>
            </a:pPr>
            <a:r>
              <a:rPr lang="en-US" dirty="0">
                <a:solidFill>
                  <a:schemeClr val="bg1"/>
                </a:solidFill>
              </a:rPr>
              <a:t>Finding comparable listing and averaging their prices is a common strategy but not always reliable.</a:t>
            </a:r>
          </a:p>
          <a:p>
            <a:pPr lvl="1">
              <a:lnSpc>
                <a:spcPct val="90000"/>
              </a:lnSpc>
            </a:pPr>
            <a:r>
              <a:rPr lang="en-US" dirty="0">
                <a:solidFill>
                  <a:schemeClr val="bg1"/>
                </a:solidFill>
              </a:rPr>
              <a:t>Predicting the rates of Airbnb in New York, considering several independent variables like neighborhood, number of bedrooms etc.</a:t>
            </a:r>
          </a:p>
          <a:p>
            <a:pPr lvl="1">
              <a:lnSpc>
                <a:spcPct val="90000"/>
              </a:lnSpc>
            </a:pPr>
            <a:r>
              <a:rPr lang="en-US" dirty="0">
                <a:solidFill>
                  <a:schemeClr val="bg1"/>
                </a:solidFill>
              </a:rPr>
              <a:t>This is a supervised learning regression problem.</a:t>
            </a:r>
          </a:p>
        </p:txBody>
      </p:sp>
    </p:spTree>
    <p:extLst>
      <p:ext uri="{BB962C8B-B14F-4D97-AF65-F5344CB8AC3E}">
        <p14:creationId xmlns:p14="http://schemas.microsoft.com/office/powerpoint/2010/main" val="116376308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9240-4140-666B-837B-8EFBFB826077}"/>
              </a:ext>
            </a:extLst>
          </p:cNvPr>
          <p:cNvSpPr>
            <a:spLocks noGrp="1"/>
          </p:cNvSpPr>
          <p:nvPr>
            <p:ph type="title"/>
          </p:nvPr>
        </p:nvSpPr>
        <p:spPr>
          <a:xfrm>
            <a:off x="829781" y="2708804"/>
            <a:ext cx="3698803" cy="1440394"/>
          </a:xfrm>
          <a:noFill/>
          <a:ln>
            <a:solidFill>
              <a:schemeClr val="tx1"/>
            </a:solidFill>
          </a:ln>
        </p:spPr>
        <p:txBody>
          <a:bodyPr>
            <a:normAutofit/>
          </a:bodyPr>
          <a:lstStyle/>
          <a:p>
            <a:r>
              <a:rPr lang="en-US" sz="2400" dirty="0"/>
              <a:t>Dataset</a:t>
            </a:r>
            <a:endParaRPr lang="en-US" sz="2400" dirty="0">
              <a:solidFill>
                <a:schemeClr val="tx1"/>
              </a:solidFill>
            </a:endParaRPr>
          </a:p>
        </p:txBody>
      </p:sp>
      <p:sp>
        <p:nvSpPr>
          <p:cNvPr id="8"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C0FD68BF-6269-B229-14DD-B272F8754C57}"/>
              </a:ext>
            </a:extLst>
          </p:cNvPr>
          <p:cNvSpPr>
            <a:spLocks noGrp="1"/>
          </p:cNvSpPr>
          <p:nvPr>
            <p:ph idx="1"/>
          </p:nvPr>
        </p:nvSpPr>
        <p:spPr>
          <a:xfrm>
            <a:off x="5315061" y="926106"/>
            <a:ext cx="6876939" cy="5663880"/>
          </a:xfrm>
        </p:spPr>
        <p:txBody>
          <a:bodyPr>
            <a:normAutofit/>
          </a:bodyPr>
          <a:lstStyle/>
          <a:p>
            <a:pPr marL="0" marR="0" indent="0">
              <a:lnSpc>
                <a:spcPct val="115000"/>
              </a:lnSpc>
              <a:spcBef>
                <a:spcPts val="0"/>
              </a:spcBef>
              <a:spcAft>
                <a:spcPts val="0"/>
              </a:spcAft>
              <a:buNone/>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Some of the important aspects of the dataset we will be looking forward to work with are: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1800" u="sng"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Last_scraped</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Date on which the place is last rented out on.</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1800" u="sng"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Accomodates</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How many people does it accommodates.</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1800"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Beds/Bath:</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Number of beds and baths that place has.</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1800"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Price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Price for the rented place.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1800" u="sng"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Max_Nights</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Maximum number of nights it can be rented out.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1800" u="sng"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Min_Nights</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Minimum number of nights it can be rented out.</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1800" u="sng"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Review_Score_Accuracy</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Accurate review score.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pPr>
            <a:r>
              <a:rPr lang="en-US" sz="1800" u="sng"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Property Type</a:t>
            </a: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The Type of rented place is.</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lvl="1">
              <a:lnSpc>
                <a:spcPct val="90000"/>
              </a:lnSpc>
            </a:pPr>
            <a:endParaRPr lang="en-US" dirty="0">
              <a:solidFill>
                <a:schemeClr val="bg1"/>
              </a:solidFill>
            </a:endParaRPr>
          </a:p>
        </p:txBody>
      </p:sp>
    </p:spTree>
    <p:extLst>
      <p:ext uri="{BB962C8B-B14F-4D97-AF65-F5344CB8AC3E}">
        <p14:creationId xmlns:p14="http://schemas.microsoft.com/office/powerpoint/2010/main" val="386652521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49240-4140-666B-837B-8EFBFB826077}"/>
              </a:ext>
            </a:extLst>
          </p:cNvPr>
          <p:cNvSpPr>
            <a:spLocks noGrp="1"/>
          </p:cNvSpPr>
          <p:nvPr>
            <p:ph type="title"/>
          </p:nvPr>
        </p:nvSpPr>
        <p:spPr>
          <a:xfrm>
            <a:off x="829781" y="2708804"/>
            <a:ext cx="3698803" cy="1440394"/>
          </a:xfrm>
          <a:noFill/>
          <a:ln>
            <a:solidFill>
              <a:schemeClr val="tx1"/>
            </a:solidFill>
          </a:ln>
        </p:spPr>
        <p:txBody>
          <a:bodyPr>
            <a:normAutofit/>
          </a:bodyPr>
          <a:lstStyle/>
          <a:p>
            <a:r>
              <a:rPr lang="en-US" sz="2400" dirty="0"/>
              <a:t>Dataset</a:t>
            </a:r>
            <a:endParaRPr lang="en-US" sz="2400" dirty="0">
              <a:solidFill>
                <a:schemeClr val="tx1"/>
              </a:solidFill>
            </a:endParaRPr>
          </a:p>
        </p:txBody>
      </p:sp>
      <p:sp>
        <p:nvSpPr>
          <p:cNvPr id="8" name="Rectangle 7">
            <a:extLst>
              <a:ext uri="{FF2B5EF4-FFF2-40B4-BE49-F238E27FC236}">
                <a16:creationId xmlns:a16="http://schemas.microsoft.com/office/drawing/2014/main" id="{FB403EBD-907E-4D59-98D4-A72CD1063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C0FD68BF-6269-B229-14DD-B272F8754C57}"/>
              </a:ext>
            </a:extLst>
          </p:cNvPr>
          <p:cNvSpPr>
            <a:spLocks noGrp="1"/>
          </p:cNvSpPr>
          <p:nvPr>
            <p:ph idx="1"/>
          </p:nvPr>
        </p:nvSpPr>
        <p:spPr>
          <a:xfrm>
            <a:off x="5315061" y="926106"/>
            <a:ext cx="6876939" cy="5663880"/>
          </a:xfrm>
        </p:spPr>
        <p:txBody>
          <a:bodyPr>
            <a:normAutofit/>
          </a:bodyPr>
          <a:lstStyle/>
          <a:p>
            <a:pPr lvl="1">
              <a:lnSpc>
                <a:spcPct val="90000"/>
              </a:lnSpc>
            </a:pPr>
            <a:r>
              <a:rPr lang="en-US" dirty="0">
                <a:solidFill>
                  <a:schemeClr val="bg1"/>
                </a:solidFill>
              </a:rPr>
              <a:t>Airbnb does not release its data to public hence it was hard getting the exact data, there are various sites like Inside Airbnb which provide us with data but its not exactly cheap.</a:t>
            </a:r>
          </a:p>
          <a:p>
            <a:pPr lvl="1">
              <a:lnSpc>
                <a:spcPct val="90000"/>
              </a:lnSpc>
            </a:pPr>
            <a:r>
              <a:rPr lang="en-US" dirty="0">
                <a:solidFill>
                  <a:schemeClr val="bg1"/>
                </a:solidFill>
              </a:rPr>
              <a:t>Hence, we got ours from Kaggle and that is the closest we could get from Airbnb.</a:t>
            </a:r>
          </a:p>
          <a:p>
            <a:pPr lvl="1">
              <a:lnSpc>
                <a:spcPct val="90000"/>
              </a:lnSpc>
            </a:pPr>
            <a:endParaRPr lang="en-US" dirty="0">
              <a:solidFill>
                <a:schemeClr val="bg1"/>
              </a:solidFill>
            </a:endParaRPr>
          </a:p>
          <a:p>
            <a:pPr lvl="1">
              <a:lnSpc>
                <a:spcPct val="90000"/>
              </a:lnSpc>
            </a:pPr>
            <a:endParaRPr lang="en-US" dirty="0">
              <a:solidFill>
                <a:schemeClr val="bg1"/>
              </a:solidFill>
            </a:endParaRPr>
          </a:p>
        </p:txBody>
      </p:sp>
      <p:pic>
        <p:nvPicPr>
          <p:cNvPr id="3" name="Picture 2" descr="Table&#10;&#10;Description automatically generated">
            <a:extLst>
              <a:ext uri="{FF2B5EF4-FFF2-40B4-BE49-F238E27FC236}">
                <a16:creationId xmlns:a16="http://schemas.microsoft.com/office/drawing/2014/main" id="{69972C1D-03DF-385A-DD62-AA1556F132E7}"/>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2474510"/>
            <a:ext cx="4733925" cy="3457384"/>
          </a:xfrm>
          <a:prstGeom prst="rect">
            <a:avLst/>
          </a:prstGeom>
        </p:spPr>
      </p:pic>
    </p:spTree>
    <p:extLst>
      <p:ext uri="{BB962C8B-B14F-4D97-AF65-F5344CB8AC3E}">
        <p14:creationId xmlns:p14="http://schemas.microsoft.com/office/powerpoint/2010/main" val="55843080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A49240-4140-666B-837B-8EFBFB826077}"/>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Data Collection and processing</a:t>
            </a:r>
          </a:p>
        </p:txBody>
      </p:sp>
      <p:pic>
        <p:nvPicPr>
          <p:cNvPr id="3" name="Content Placeholder 2" descr="Graphical user interface, application&#10;&#10;Description automatically generated">
            <a:extLst>
              <a:ext uri="{FF2B5EF4-FFF2-40B4-BE49-F238E27FC236}">
                <a16:creationId xmlns:a16="http://schemas.microsoft.com/office/drawing/2014/main" id="{5E2FE6E9-2FBB-B94A-7F70-7D4B467B236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46207" y="640078"/>
            <a:ext cx="7099585" cy="3301307"/>
          </a:xfrm>
          <a:prstGeom prst="rect">
            <a:avLst/>
          </a:prstGeom>
        </p:spPr>
      </p:pic>
    </p:spTree>
    <p:extLst>
      <p:ext uri="{BB962C8B-B14F-4D97-AF65-F5344CB8AC3E}">
        <p14:creationId xmlns:p14="http://schemas.microsoft.com/office/powerpoint/2010/main" val="17787531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66D7D6D2-2AAB-4157-B5CA-8413490202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10;&#10;Description automatically generated">
            <a:extLst>
              <a:ext uri="{FF2B5EF4-FFF2-40B4-BE49-F238E27FC236}">
                <a16:creationId xmlns:a16="http://schemas.microsoft.com/office/drawing/2014/main" id="{75B80CF7-9DD1-D388-18B5-09E7E30AD253}"/>
              </a:ext>
            </a:extLst>
          </p:cNvPr>
          <p:cNvPicPr>
            <a:picLocks noChangeAspect="1"/>
          </p:cNvPicPr>
          <p:nvPr/>
        </p:nvPicPr>
        <p:blipFill rotWithShape="1">
          <a:blip r:embed="rId2">
            <a:extLst>
              <a:ext uri="{28A0092B-C50C-407E-A947-70E740481C1C}">
                <a14:useLocalDpi xmlns:a14="http://schemas.microsoft.com/office/drawing/2010/main" val="0"/>
              </a:ext>
            </a:extLst>
          </a:blip>
          <a:srcRect r="12070" b="-1"/>
          <a:stretch/>
        </p:blipFill>
        <p:spPr>
          <a:xfrm>
            <a:off x="4654296" y="10"/>
            <a:ext cx="7537704" cy="6857990"/>
          </a:xfrm>
          <a:prstGeom prst="rect">
            <a:avLst/>
          </a:prstGeom>
        </p:spPr>
      </p:pic>
      <p:sp>
        <p:nvSpPr>
          <p:cNvPr id="2" name="Title 1">
            <a:extLst>
              <a:ext uri="{FF2B5EF4-FFF2-40B4-BE49-F238E27FC236}">
                <a16:creationId xmlns:a16="http://schemas.microsoft.com/office/drawing/2014/main" id="{CCA49240-4140-666B-837B-8EFBFB826077}"/>
              </a:ext>
            </a:extLst>
          </p:cNvPr>
          <p:cNvSpPr>
            <a:spLocks noGrp="1"/>
          </p:cNvSpPr>
          <p:nvPr>
            <p:ph type="title"/>
          </p:nvPr>
        </p:nvSpPr>
        <p:spPr>
          <a:xfrm>
            <a:off x="0" y="951548"/>
            <a:ext cx="4654296" cy="1334452"/>
          </a:xfrm>
          <a:solidFill>
            <a:schemeClr val="bg1">
              <a:alpha val="80000"/>
            </a:schemeClr>
          </a:solidFill>
          <a:ln>
            <a:solidFill>
              <a:schemeClr val="tx1">
                <a:lumMod val="75000"/>
                <a:lumOff val="25000"/>
              </a:schemeClr>
            </a:solidFill>
          </a:ln>
        </p:spPr>
        <p:txBody>
          <a:bodyPr vert="horz" lIns="182880" tIns="182880" rIns="182880" bIns="182880" rtlCol="0" anchor="ctr" anchorCtr="1">
            <a:normAutofit/>
          </a:bodyPr>
          <a:lstStyle/>
          <a:p>
            <a:r>
              <a:rPr lang="en-US">
                <a:solidFill>
                  <a:schemeClr val="tx1">
                    <a:lumMod val="85000"/>
                    <a:lumOff val="15000"/>
                  </a:schemeClr>
                </a:solidFill>
              </a:rPr>
              <a:t>Data Collection and processing</a:t>
            </a:r>
          </a:p>
        </p:txBody>
      </p:sp>
      <p:sp>
        <p:nvSpPr>
          <p:cNvPr id="7" name="TextBox 6">
            <a:extLst>
              <a:ext uri="{FF2B5EF4-FFF2-40B4-BE49-F238E27FC236}">
                <a16:creationId xmlns:a16="http://schemas.microsoft.com/office/drawing/2014/main" id="{E93C830D-F907-E780-B85C-1579664D0827}"/>
              </a:ext>
            </a:extLst>
          </p:cNvPr>
          <p:cNvSpPr txBox="1"/>
          <p:nvPr/>
        </p:nvSpPr>
        <p:spPr>
          <a:xfrm>
            <a:off x="640081" y="973600"/>
            <a:ext cx="3374136" cy="4924280"/>
          </a:xfrm>
          <a:prstGeom prst="rect">
            <a:avLst/>
          </a:prstGeom>
        </p:spPr>
        <p:txBody>
          <a:bodyPr vert="horz" lIns="91440" tIns="45720" rIns="91440" bIns="45720" rtlCol="0" anchor="ctr">
            <a:normAutofit/>
          </a:bodyPr>
          <a:lstStyle/>
          <a:p>
            <a:pPr indent="-228600" defTabSz="914400">
              <a:spcBef>
                <a:spcPts val="1000"/>
              </a:spcBef>
              <a:buClr>
                <a:schemeClr val="accent2"/>
              </a:buClr>
              <a:buFont typeface="Arial" panose="020B0604020202020204" pitchFamily="34" charset="0"/>
              <a:buChar char="•"/>
            </a:pPr>
            <a:r>
              <a:rPr lang="en-US">
                <a:solidFill>
                  <a:srgbClr val="FFFFFF"/>
                </a:solidFill>
              </a:rPr>
              <a:t>Observation:</a:t>
            </a:r>
          </a:p>
          <a:p>
            <a:pPr marL="285750" indent="-228600" defTabSz="914400">
              <a:spcBef>
                <a:spcPts val="1000"/>
              </a:spcBef>
              <a:buClr>
                <a:schemeClr val="accent2"/>
              </a:buClr>
              <a:buFont typeface="Arial" panose="020B0604020202020204" pitchFamily="34" charset="0"/>
              <a:buChar char="•"/>
            </a:pPr>
            <a:r>
              <a:rPr lang="en-US">
                <a:solidFill>
                  <a:srgbClr val="FFFFFF"/>
                </a:solidFill>
              </a:rPr>
              <a:t>Outliers.</a:t>
            </a:r>
          </a:p>
          <a:p>
            <a:pPr marL="285750" indent="-228600" defTabSz="914400">
              <a:spcBef>
                <a:spcPts val="1000"/>
              </a:spcBef>
              <a:buClr>
                <a:schemeClr val="accent2"/>
              </a:buClr>
              <a:buFont typeface="Arial" panose="020B0604020202020204" pitchFamily="34" charset="0"/>
              <a:buChar char="•"/>
            </a:pPr>
            <a:r>
              <a:rPr lang="en-US">
                <a:solidFill>
                  <a:srgbClr val="FFFFFF"/>
                </a:solidFill>
              </a:rPr>
              <a:t>Target variable is highly skewed.</a:t>
            </a:r>
          </a:p>
          <a:p>
            <a:pPr marL="285750" indent="-228600" defTabSz="914400">
              <a:spcBef>
                <a:spcPts val="1000"/>
              </a:spcBef>
              <a:buClr>
                <a:schemeClr val="accent2"/>
              </a:buClr>
              <a:buFont typeface="Arial" panose="020B0604020202020204" pitchFamily="34" charset="0"/>
              <a:buChar char="•"/>
            </a:pPr>
            <a:r>
              <a:rPr lang="en-US">
                <a:solidFill>
                  <a:srgbClr val="FFFFFF"/>
                </a:solidFill>
              </a:rPr>
              <a:t>High Correlation</a:t>
            </a:r>
          </a:p>
        </p:txBody>
      </p:sp>
      <p:sp>
        <p:nvSpPr>
          <p:cNvPr id="8" name="TextBox 7">
            <a:extLst>
              <a:ext uri="{FF2B5EF4-FFF2-40B4-BE49-F238E27FC236}">
                <a16:creationId xmlns:a16="http://schemas.microsoft.com/office/drawing/2014/main" id="{1A6831D8-356B-AE01-A440-858630975831}"/>
              </a:ext>
            </a:extLst>
          </p:cNvPr>
          <p:cNvSpPr txBox="1"/>
          <p:nvPr/>
        </p:nvSpPr>
        <p:spPr>
          <a:xfrm>
            <a:off x="3771900" y="52578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86540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A49240-4140-666B-837B-8EFBFB826077}"/>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Exploratory Analysis </a:t>
            </a:r>
          </a:p>
        </p:txBody>
      </p:sp>
      <p:pic>
        <p:nvPicPr>
          <p:cNvPr id="6" name="Content Placeholder 5" descr="Chart, line chart&#10;&#10;Description automatically generated">
            <a:extLst>
              <a:ext uri="{FF2B5EF4-FFF2-40B4-BE49-F238E27FC236}">
                <a16:creationId xmlns:a16="http://schemas.microsoft.com/office/drawing/2014/main" id="{7371B33B-65AC-5C2B-8C32-3116E9C52A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6273" y="640078"/>
            <a:ext cx="9299454" cy="3301307"/>
          </a:xfrm>
          <a:prstGeom prst="rect">
            <a:avLst/>
          </a:prstGeom>
        </p:spPr>
      </p:pic>
    </p:spTree>
    <p:extLst>
      <p:ext uri="{BB962C8B-B14F-4D97-AF65-F5344CB8AC3E}">
        <p14:creationId xmlns:p14="http://schemas.microsoft.com/office/powerpoint/2010/main" val="3121318874"/>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
  <TotalTime>1696</TotalTime>
  <Words>747</Words>
  <Application>Microsoft Macintosh PowerPoint</Application>
  <PresentationFormat>Widescreen</PresentationFormat>
  <Paragraphs>141</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Courier New</vt:lpstr>
      <vt:lpstr>Gill Sans MT</vt:lpstr>
      <vt:lpstr>Times New Roman</vt:lpstr>
      <vt:lpstr>Parcel</vt:lpstr>
      <vt:lpstr>Data Mining Project </vt:lpstr>
      <vt:lpstr>Content</vt:lpstr>
      <vt:lpstr>Background </vt:lpstr>
      <vt:lpstr>Problem and solution  </vt:lpstr>
      <vt:lpstr>Dataset</vt:lpstr>
      <vt:lpstr>Dataset</vt:lpstr>
      <vt:lpstr>Data Collection and processing</vt:lpstr>
      <vt:lpstr>Data Collection and processing</vt:lpstr>
      <vt:lpstr>Exploratory Analysis </vt:lpstr>
      <vt:lpstr>Exploratory Analysis </vt:lpstr>
      <vt:lpstr>PowerPoint Presentation</vt:lpstr>
      <vt:lpstr>Data Preprocessing</vt:lpstr>
      <vt:lpstr>Data Preprocessing</vt:lpstr>
      <vt:lpstr>Data Preprocessing</vt:lpstr>
      <vt:lpstr>Data Preprocessing</vt:lpstr>
      <vt:lpstr>Model Exploration</vt:lpstr>
      <vt:lpstr>Base mODel</vt:lpstr>
      <vt:lpstr>Linear Regression and SVM </vt:lpstr>
      <vt:lpstr>KNN</vt:lpstr>
      <vt:lpstr>Neural Net and Decision tree</vt:lpstr>
      <vt:lpstr>Random Forest and Gradient Boosting </vt:lpstr>
      <vt:lpstr>Stacking Regressor </vt:lpstr>
      <vt:lpstr>Hyper Parameter Tuned</vt:lpstr>
      <vt:lpstr>Model Evaluation </vt:lpstr>
      <vt:lpstr>Comparison </vt:lpstr>
      <vt:lpstr>Comparison </vt:lpstr>
      <vt:lpstr>Prediction</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Project </dc:title>
  <dc:creator>Niral Desai</dc:creator>
  <cp:lastModifiedBy>Niral Desai</cp:lastModifiedBy>
  <cp:revision>7</cp:revision>
  <dcterms:created xsi:type="dcterms:W3CDTF">2023-04-20T15:03:24Z</dcterms:created>
  <dcterms:modified xsi:type="dcterms:W3CDTF">2023-04-21T19:19:46Z</dcterms:modified>
</cp:coreProperties>
</file>